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
  </p:notesMasterIdLst>
  <p:sldIdLst>
    <p:sldId id="256" r:id="rId2"/>
  </p:sldIdLst>
  <p:sldSz cx="47548800" cy="32918400"/>
  <p:notesSz cx="7010400" cy="9296400"/>
  <p:custDataLst>
    <p:tags r:id="rId4"/>
  </p:custDataLst>
  <p:defaultTextStyle>
    <a:defPPr>
      <a:defRPr lang="en-US"/>
    </a:defPPr>
    <a:lvl1pPr algn="l" rtl="0" fontAlgn="base">
      <a:spcBef>
        <a:spcPct val="0"/>
      </a:spcBef>
      <a:spcAft>
        <a:spcPct val="0"/>
      </a:spcAft>
      <a:defRPr sz="2600" kern="1200">
        <a:solidFill>
          <a:schemeClr val="tx1"/>
        </a:solidFill>
        <a:latin typeface="Times New Roman" pitchFamily="18" charset="0"/>
        <a:ea typeface="+mn-ea"/>
        <a:cs typeface="Times New Roman" pitchFamily="18" charset="0"/>
        <a:sym typeface="Times New Roman" pitchFamily="18" charset="0"/>
      </a:defRPr>
    </a:lvl1pPr>
    <a:lvl2pPr marL="987531" algn="l" rtl="0" fontAlgn="base">
      <a:spcBef>
        <a:spcPct val="0"/>
      </a:spcBef>
      <a:spcAft>
        <a:spcPct val="0"/>
      </a:spcAft>
      <a:defRPr sz="2600" kern="1200">
        <a:solidFill>
          <a:schemeClr val="tx1"/>
        </a:solidFill>
        <a:latin typeface="Times New Roman" pitchFamily="18" charset="0"/>
        <a:ea typeface="+mn-ea"/>
        <a:cs typeface="Times New Roman" pitchFamily="18" charset="0"/>
        <a:sym typeface="Times New Roman" pitchFamily="18" charset="0"/>
      </a:defRPr>
    </a:lvl2pPr>
    <a:lvl3pPr marL="1975061" algn="l" rtl="0" fontAlgn="base">
      <a:spcBef>
        <a:spcPct val="0"/>
      </a:spcBef>
      <a:spcAft>
        <a:spcPct val="0"/>
      </a:spcAft>
      <a:defRPr sz="2600" kern="1200">
        <a:solidFill>
          <a:schemeClr val="tx1"/>
        </a:solidFill>
        <a:latin typeface="Times New Roman" pitchFamily="18" charset="0"/>
        <a:ea typeface="+mn-ea"/>
        <a:cs typeface="Times New Roman" pitchFamily="18" charset="0"/>
        <a:sym typeface="Times New Roman" pitchFamily="18" charset="0"/>
      </a:defRPr>
    </a:lvl3pPr>
    <a:lvl4pPr marL="2962592" algn="l" rtl="0" fontAlgn="base">
      <a:spcBef>
        <a:spcPct val="0"/>
      </a:spcBef>
      <a:spcAft>
        <a:spcPct val="0"/>
      </a:spcAft>
      <a:defRPr sz="2600" kern="1200">
        <a:solidFill>
          <a:schemeClr val="tx1"/>
        </a:solidFill>
        <a:latin typeface="Times New Roman" pitchFamily="18" charset="0"/>
        <a:ea typeface="+mn-ea"/>
        <a:cs typeface="Times New Roman" pitchFamily="18" charset="0"/>
        <a:sym typeface="Times New Roman" pitchFamily="18" charset="0"/>
      </a:defRPr>
    </a:lvl4pPr>
    <a:lvl5pPr marL="3950121" algn="l" rtl="0" fontAlgn="base">
      <a:spcBef>
        <a:spcPct val="0"/>
      </a:spcBef>
      <a:spcAft>
        <a:spcPct val="0"/>
      </a:spcAft>
      <a:defRPr sz="2600" kern="1200">
        <a:solidFill>
          <a:schemeClr val="tx1"/>
        </a:solidFill>
        <a:latin typeface="Times New Roman" pitchFamily="18" charset="0"/>
        <a:ea typeface="+mn-ea"/>
        <a:cs typeface="Times New Roman" pitchFamily="18" charset="0"/>
        <a:sym typeface="Times New Roman" pitchFamily="18" charset="0"/>
      </a:defRPr>
    </a:lvl5pPr>
    <a:lvl6pPr marL="4937652" algn="l" defTabSz="1975061" rtl="0" eaLnBrk="1" latinLnBrk="0" hangingPunct="1">
      <a:defRPr sz="2600" kern="1200">
        <a:solidFill>
          <a:schemeClr val="tx1"/>
        </a:solidFill>
        <a:latin typeface="Times New Roman" pitchFamily="18" charset="0"/>
        <a:ea typeface="+mn-ea"/>
        <a:cs typeface="Times New Roman" pitchFamily="18" charset="0"/>
        <a:sym typeface="Times New Roman" pitchFamily="18" charset="0"/>
      </a:defRPr>
    </a:lvl6pPr>
    <a:lvl7pPr marL="5925183" algn="l" defTabSz="1975061" rtl="0" eaLnBrk="1" latinLnBrk="0" hangingPunct="1">
      <a:defRPr sz="2600" kern="1200">
        <a:solidFill>
          <a:schemeClr val="tx1"/>
        </a:solidFill>
        <a:latin typeface="Times New Roman" pitchFamily="18" charset="0"/>
        <a:ea typeface="+mn-ea"/>
        <a:cs typeface="Times New Roman" pitchFamily="18" charset="0"/>
        <a:sym typeface="Times New Roman" pitchFamily="18" charset="0"/>
      </a:defRPr>
    </a:lvl7pPr>
    <a:lvl8pPr marL="6912713" algn="l" defTabSz="1975061" rtl="0" eaLnBrk="1" latinLnBrk="0" hangingPunct="1">
      <a:defRPr sz="2600" kern="1200">
        <a:solidFill>
          <a:schemeClr val="tx1"/>
        </a:solidFill>
        <a:latin typeface="Times New Roman" pitchFamily="18" charset="0"/>
        <a:ea typeface="+mn-ea"/>
        <a:cs typeface="Times New Roman" pitchFamily="18" charset="0"/>
        <a:sym typeface="Times New Roman" pitchFamily="18" charset="0"/>
      </a:defRPr>
    </a:lvl8pPr>
    <a:lvl9pPr marL="7900244" algn="l" defTabSz="1975061" rtl="0" eaLnBrk="1" latinLnBrk="0" hangingPunct="1">
      <a:defRPr sz="2600" kern="1200">
        <a:solidFill>
          <a:schemeClr val="tx1"/>
        </a:solidFill>
        <a:latin typeface="Times New Roman" pitchFamily="18" charset="0"/>
        <a:ea typeface="+mn-ea"/>
        <a:cs typeface="Times New Roman" pitchFamily="18" charset="0"/>
        <a:sym typeface="Times New Roman" pitchFamily="18" charset="0"/>
      </a:defRPr>
    </a:lvl9pPr>
  </p:defaultTextStyle>
  <p:extLst>
    <p:ext uri="{EFAFB233-063F-42B5-8137-9DF3F51BA10A}">
      <p15:sldGuideLst xmlns:p15="http://schemas.microsoft.com/office/powerpoint/2012/main">
        <p15:guide id="1" orient="horz" pos="4320" userDrawn="1">
          <p15:clr>
            <a:srgbClr val="A4A3A4"/>
          </p15:clr>
        </p15:guide>
        <p15:guide id="2" pos="7396" userDrawn="1">
          <p15:clr>
            <a:srgbClr val="A4A3A4"/>
          </p15:clr>
        </p15:guide>
        <p15:guide id="3" orient="horz" pos="10368" userDrawn="1">
          <p15:clr>
            <a:srgbClr val="A4A3A4"/>
          </p15:clr>
        </p15:guide>
        <p15:guide id="4" pos="149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6362" autoAdjust="0"/>
  </p:normalViewPr>
  <p:slideViewPr>
    <p:cSldViewPr>
      <p:cViewPr>
        <p:scale>
          <a:sx n="40" d="100"/>
          <a:sy n="40" d="100"/>
        </p:scale>
        <p:origin x="-984" y="-156"/>
      </p:cViewPr>
      <p:guideLst>
        <p:guide orient="horz" pos="4320"/>
        <p:guide pos="7396"/>
        <p:guide orient="horz" pos="10368"/>
        <p:guide pos="149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987425" y="696913"/>
            <a:ext cx="5035550" cy="3486150"/>
          </a:xfrm>
          <a:prstGeom prst="rect">
            <a:avLst/>
          </a:prstGeom>
        </p:spPr>
        <p:txBody>
          <a:bodyPr lIns="93173" tIns="46587" rIns="93173" bIns="46587"/>
          <a:lstStyle/>
          <a:p>
            <a:pPr lvl="0"/>
            <a:endParaRPr noProof="0">
              <a:sym typeface="Avenir Roman"/>
            </a:endParaRPr>
          </a:p>
        </p:txBody>
      </p:sp>
      <p:sp>
        <p:nvSpPr>
          <p:cNvPr id="6" name="Shape 6"/>
          <p:cNvSpPr>
            <a:spLocks noGrp="1"/>
          </p:cNvSpPr>
          <p:nvPr>
            <p:ph type="body" sz="quarter" idx="1"/>
          </p:nvPr>
        </p:nvSpPr>
        <p:spPr>
          <a:xfrm>
            <a:off x="934720" y="4415790"/>
            <a:ext cx="5140960" cy="4183380"/>
          </a:xfrm>
          <a:prstGeom prst="rect">
            <a:avLst/>
          </a:prstGeom>
        </p:spPr>
        <p:txBody>
          <a:bodyPr lIns="93173" tIns="46587" rIns="93173" bIns="46587"/>
          <a:lstStyle/>
          <a:p>
            <a:pPr lvl="0"/>
            <a:endParaRPr noProof="0">
              <a:sym typeface="Avenir Roman"/>
            </a:endParaRPr>
          </a:p>
        </p:txBody>
      </p:sp>
    </p:spTree>
    <p:extLst>
      <p:ext uri="{BB962C8B-B14F-4D97-AF65-F5344CB8AC3E}">
        <p14:creationId xmlns:p14="http://schemas.microsoft.com/office/powerpoint/2010/main" val="129684357"/>
      </p:ext>
    </p:extLst>
  </p:cSld>
  <p:clrMap bg1="lt1" tx1="dk1" bg2="lt2" tx2="dk2" accent1="accent1" accent2="accent2" accent3="accent3" accent4="accent4" accent5="accent5" accent6="accent6" hlink="hlink" folHlink="folHlink"/>
  <p:notesStyle>
    <a:lvl1pPr algn="l" defTabSz="987531" rtl="0" eaLnBrk="0" fontAlgn="base" hangingPunct="0">
      <a:lnSpc>
        <a:spcPct val="125000"/>
      </a:lnSpc>
      <a:spcBef>
        <a:spcPct val="30000"/>
      </a:spcBef>
      <a:spcAft>
        <a:spcPct val="0"/>
      </a:spcAft>
      <a:defRPr sz="2600">
        <a:solidFill>
          <a:schemeClr val="tx1"/>
        </a:solidFill>
        <a:latin typeface="+mn-lt"/>
        <a:ea typeface="+mn-ea"/>
        <a:cs typeface="+mn-cs"/>
        <a:sym typeface="Avenir Roman"/>
      </a:defRPr>
    </a:lvl1pPr>
    <a:lvl2pPr marL="1604738" indent="-617207" algn="l" defTabSz="987531" rtl="0" eaLnBrk="0" fontAlgn="base" hangingPunct="0">
      <a:lnSpc>
        <a:spcPct val="125000"/>
      </a:lnSpc>
      <a:spcBef>
        <a:spcPct val="30000"/>
      </a:spcBef>
      <a:spcAft>
        <a:spcPct val="0"/>
      </a:spcAft>
      <a:defRPr sz="2600">
        <a:solidFill>
          <a:schemeClr val="tx1"/>
        </a:solidFill>
        <a:latin typeface="+mn-lt"/>
        <a:ea typeface="+mn-ea"/>
        <a:cs typeface="+mn-cs"/>
        <a:sym typeface="Avenir Roman"/>
      </a:defRPr>
    </a:lvl2pPr>
    <a:lvl3pPr marL="2468826" indent="-493766" algn="l" defTabSz="987531" rtl="0" eaLnBrk="0" fontAlgn="base" hangingPunct="0">
      <a:lnSpc>
        <a:spcPct val="125000"/>
      </a:lnSpc>
      <a:spcBef>
        <a:spcPct val="30000"/>
      </a:spcBef>
      <a:spcAft>
        <a:spcPct val="0"/>
      </a:spcAft>
      <a:defRPr sz="2600">
        <a:solidFill>
          <a:schemeClr val="tx1"/>
        </a:solidFill>
        <a:latin typeface="+mn-lt"/>
        <a:ea typeface="+mn-ea"/>
        <a:cs typeface="+mn-cs"/>
        <a:sym typeface="Avenir Roman"/>
      </a:defRPr>
    </a:lvl3pPr>
    <a:lvl4pPr marL="3456357" indent="-493766" algn="l" defTabSz="987531" rtl="0" eaLnBrk="0" fontAlgn="base" hangingPunct="0">
      <a:lnSpc>
        <a:spcPct val="125000"/>
      </a:lnSpc>
      <a:spcBef>
        <a:spcPct val="30000"/>
      </a:spcBef>
      <a:spcAft>
        <a:spcPct val="0"/>
      </a:spcAft>
      <a:defRPr sz="2600">
        <a:solidFill>
          <a:schemeClr val="tx1"/>
        </a:solidFill>
        <a:latin typeface="+mn-lt"/>
        <a:ea typeface="+mn-ea"/>
        <a:cs typeface="+mn-cs"/>
        <a:sym typeface="Avenir Roman"/>
      </a:defRPr>
    </a:lvl4pPr>
    <a:lvl5pPr marL="4443887" indent="-493766" algn="l" defTabSz="987531" rtl="0" eaLnBrk="0" fontAlgn="base" hangingPunct="0">
      <a:lnSpc>
        <a:spcPct val="125000"/>
      </a:lnSpc>
      <a:spcBef>
        <a:spcPct val="30000"/>
      </a:spcBef>
      <a:spcAft>
        <a:spcPct val="0"/>
      </a:spcAft>
      <a:defRPr sz="2600">
        <a:solidFill>
          <a:schemeClr val="tx1"/>
        </a:solidFill>
        <a:latin typeface="+mn-lt"/>
        <a:ea typeface="+mn-ea"/>
        <a:cs typeface="+mn-cs"/>
        <a:sym typeface="Avenir Roman"/>
      </a:defRPr>
    </a:lvl5pPr>
    <a:lvl6pPr indent="2468826" defTabSz="987531">
      <a:lnSpc>
        <a:spcPct val="125000"/>
      </a:lnSpc>
      <a:defRPr sz="2600">
        <a:latin typeface="+mn-lt"/>
        <a:ea typeface="+mn-ea"/>
        <a:cs typeface="+mn-cs"/>
        <a:sym typeface="Avenir Roman"/>
      </a:defRPr>
    </a:lvl6pPr>
    <a:lvl7pPr indent="2962592" defTabSz="987531">
      <a:lnSpc>
        <a:spcPct val="125000"/>
      </a:lnSpc>
      <a:defRPr sz="2600">
        <a:latin typeface="+mn-lt"/>
        <a:ea typeface="+mn-ea"/>
        <a:cs typeface="+mn-cs"/>
        <a:sym typeface="Avenir Roman"/>
      </a:defRPr>
    </a:lvl7pPr>
    <a:lvl8pPr indent="3456357" defTabSz="987531">
      <a:lnSpc>
        <a:spcPct val="125000"/>
      </a:lnSpc>
      <a:defRPr sz="2600">
        <a:latin typeface="+mn-lt"/>
        <a:ea typeface="+mn-ea"/>
        <a:cs typeface="+mn-cs"/>
        <a:sym typeface="Avenir Roman"/>
      </a:defRPr>
    </a:lvl8pPr>
    <a:lvl9pPr indent="3950121" defTabSz="987531">
      <a:lnSpc>
        <a:spcPct val="125000"/>
      </a:lnSpc>
      <a:defRPr sz="26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To do: </a:t>
            </a:r>
          </a:p>
          <a:p>
            <a:r>
              <a:rPr lang="en-US" dirty="0">
                <a:latin typeface="Calibri"/>
              </a:rPr>
              <a:t>Data </a:t>
            </a:r>
            <a:r>
              <a:rPr lang="en-US" dirty="0" err="1">
                <a:latin typeface="Calibri"/>
              </a:rPr>
              <a:t>visuali</a:t>
            </a:r>
          </a:p>
        </p:txBody>
      </p:sp>
    </p:spTree>
    <p:extLst>
      <p:ext uri="{BB962C8B-B14F-4D97-AF65-F5344CB8AC3E}">
        <p14:creationId xmlns:p14="http://schemas.microsoft.com/office/powerpoint/2010/main" val="90131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18561217"/>
            <a:ext cx="47548800" cy="14357184"/>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12" name="Rectangle 11"/>
          <p:cNvSpPr/>
          <p:nvPr/>
        </p:nvSpPr>
        <p:spPr>
          <a:xfrm>
            <a:off x="0" y="1"/>
            <a:ext cx="47548800" cy="18561216"/>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dirty="0"/>
          </a:p>
        </p:txBody>
      </p:sp>
      <p:sp>
        <p:nvSpPr>
          <p:cNvPr id="13" name="Rectangle 12"/>
          <p:cNvSpPr/>
          <p:nvPr/>
        </p:nvSpPr>
        <p:spPr>
          <a:xfrm>
            <a:off x="0" y="12731093"/>
            <a:ext cx="475488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14" name="Oval 13"/>
          <p:cNvSpPr/>
          <p:nvPr/>
        </p:nvSpPr>
        <p:spPr>
          <a:xfrm>
            <a:off x="0" y="7680960"/>
            <a:ext cx="475488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3" name="Subtitle 2"/>
          <p:cNvSpPr>
            <a:spLocks noGrp="1"/>
          </p:cNvSpPr>
          <p:nvPr>
            <p:ph type="subTitle" idx="1"/>
          </p:nvPr>
        </p:nvSpPr>
        <p:spPr>
          <a:xfrm>
            <a:off x="7663736" y="24252223"/>
            <a:ext cx="29312452" cy="4234172"/>
          </a:xfrm>
        </p:spPr>
        <p:txBody>
          <a:bodyPr>
            <a:normAutofit/>
          </a:bodyPr>
          <a:lstStyle>
            <a:lvl1pPr marL="0" indent="0" algn="l">
              <a:buNone/>
              <a:defRPr sz="10882">
                <a:solidFill>
                  <a:schemeClr val="tx2"/>
                </a:solidFill>
              </a:defRPr>
            </a:lvl1pPr>
            <a:lvl2pPr marL="2264274" indent="0" algn="ctr">
              <a:buNone/>
              <a:defRPr>
                <a:solidFill>
                  <a:schemeClr val="tx1">
                    <a:tint val="75000"/>
                  </a:schemeClr>
                </a:solidFill>
              </a:defRPr>
            </a:lvl2pPr>
            <a:lvl3pPr marL="4528551" indent="0" algn="ctr">
              <a:buNone/>
              <a:defRPr>
                <a:solidFill>
                  <a:schemeClr val="tx1">
                    <a:tint val="75000"/>
                  </a:schemeClr>
                </a:solidFill>
              </a:defRPr>
            </a:lvl3pPr>
            <a:lvl4pPr marL="6792823" indent="0" algn="ctr">
              <a:buNone/>
              <a:defRPr>
                <a:solidFill>
                  <a:schemeClr val="tx1">
                    <a:tint val="75000"/>
                  </a:schemeClr>
                </a:solidFill>
              </a:defRPr>
            </a:lvl4pPr>
            <a:lvl5pPr marL="9057101" indent="0" algn="ctr">
              <a:buNone/>
              <a:defRPr>
                <a:solidFill>
                  <a:schemeClr val="tx1">
                    <a:tint val="75000"/>
                  </a:schemeClr>
                </a:solidFill>
              </a:defRPr>
            </a:lvl5pPr>
            <a:lvl6pPr marL="11321375" indent="0" algn="ctr">
              <a:buNone/>
              <a:defRPr>
                <a:solidFill>
                  <a:schemeClr val="tx1">
                    <a:tint val="75000"/>
                  </a:schemeClr>
                </a:solidFill>
              </a:defRPr>
            </a:lvl6pPr>
            <a:lvl7pPr marL="13585650" indent="0" algn="ctr">
              <a:buNone/>
              <a:defRPr>
                <a:solidFill>
                  <a:schemeClr val="tx1">
                    <a:tint val="75000"/>
                  </a:schemeClr>
                </a:solidFill>
              </a:defRPr>
            </a:lvl7pPr>
            <a:lvl8pPr marL="15849925" indent="0" algn="ctr">
              <a:buNone/>
              <a:defRPr>
                <a:solidFill>
                  <a:schemeClr val="tx1">
                    <a:tint val="75000"/>
                  </a:schemeClr>
                </a:solidFill>
              </a:defRPr>
            </a:lvl8pPr>
            <a:lvl9pPr marL="18114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65402-EA13-4127-900A-E7057EB38A14}" type="slidenum">
              <a:rPr lang="en-US" smtClean="0"/>
              <a:pPr/>
              <a:t>‹#›</a:t>
            </a:fld>
            <a:endParaRPr lang="en-US"/>
          </a:p>
        </p:txBody>
      </p:sp>
      <p:sp>
        <p:nvSpPr>
          <p:cNvPr id="2" name="Title 1"/>
          <p:cNvSpPr>
            <a:spLocks noGrp="1"/>
          </p:cNvSpPr>
          <p:nvPr>
            <p:ph type="ctrTitle"/>
          </p:nvPr>
        </p:nvSpPr>
        <p:spPr>
          <a:xfrm>
            <a:off x="4251428" y="15034997"/>
            <a:ext cx="37311825" cy="8607201"/>
          </a:xfrm>
          <a:effectLst/>
        </p:spPr>
        <p:txBody>
          <a:bodyPr>
            <a:noAutofit/>
          </a:bodyPr>
          <a:lstStyle>
            <a:lvl1pPr marL="3169985" indent="-2264274" algn="l">
              <a:defRPr sz="26868"/>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906000" y="3511292"/>
            <a:ext cx="33284160" cy="166786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65402-EA13-4127-900A-E7057EB38A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9542" y="1807284"/>
            <a:ext cx="10698480" cy="25144028"/>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7285392" y="3511293"/>
            <a:ext cx="25112294" cy="2349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65402-EA13-4127-900A-E7057EB38A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2"/>
          <p:cNvSpPr>
            <a:spLocks noGrp="1"/>
          </p:cNvSpPr>
          <p:nvPr>
            <p:ph type="sldNum" sz="quarter" idx="10"/>
          </p:nvPr>
        </p:nvSpPr>
        <p:spPr>
          <a:ln/>
        </p:spPr>
        <p:txBody>
          <a:bodyPr/>
          <a:lstStyle>
            <a:lvl1pPr>
              <a:defRPr/>
            </a:lvl1pPr>
          </a:lstStyle>
          <a:p>
            <a:fld id="{142C50AD-2CB4-46F7-9298-5BF777B22C05}" type="slidenum">
              <a:rPr lang="en-US"/>
              <a:pPr/>
              <a:t>‹#›</a:t>
            </a:fld>
            <a:endParaRPr lang="en-US"/>
          </a:p>
        </p:txBody>
      </p:sp>
    </p:spTree>
    <p:extLst>
      <p:ext uri="{BB962C8B-B14F-4D97-AF65-F5344CB8AC3E}">
        <p14:creationId xmlns:p14="http://schemas.microsoft.com/office/powerpoint/2010/main" val="22140584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65402-EA13-4127-900A-E7057EB38A14}"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5943600" y="3511296"/>
            <a:ext cx="33284160" cy="1667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8561217"/>
            <a:ext cx="47548800" cy="14357184"/>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8" name="Rectangle 7"/>
          <p:cNvSpPr/>
          <p:nvPr/>
        </p:nvSpPr>
        <p:spPr>
          <a:xfrm>
            <a:off x="0" y="1"/>
            <a:ext cx="47548800" cy="185612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dirty="0"/>
          </a:p>
        </p:txBody>
      </p:sp>
      <p:sp>
        <p:nvSpPr>
          <p:cNvPr id="9" name="Rectangle 8"/>
          <p:cNvSpPr/>
          <p:nvPr/>
        </p:nvSpPr>
        <p:spPr>
          <a:xfrm>
            <a:off x="0" y="12731093"/>
            <a:ext cx="475488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10" name="Oval 9"/>
          <p:cNvSpPr/>
          <p:nvPr/>
        </p:nvSpPr>
        <p:spPr>
          <a:xfrm>
            <a:off x="0" y="7680960"/>
            <a:ext cx="475488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2" name="Title 1"/>
          <p:cNvSpPr>
            <a:spLocks noGrp="1"/>
          </p:cNvSpPr>
          <p:nvPr>
            <p:ph type="title"/>
          </p:nvPr>
        </p:nvSpPr>
        <p:spPr>
          <a:xfrm>
            <a:off x="10572619" y="10428714"/>
            <a:ext cx="31026663" cy="11632061"/>
          </a:xfrm>
          <a:effectLst/>
        </p:spPr>
        <p:txBody>
          <a:bodyPr anchor="b"/>
          <a:lstStyle>
            <a:lvl1pPr algn="r">
              <a:defRPr sz="22823"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10516681" y="22116054"/>
            <a:ext cx="31046568" cy="4010208"/>
          </a:xfrm>
        </p:spPr>
        <p:txBody>
          <a:bodyPr anchor="t"/>
          <a:lstStyle>
            <a:lvl1pPr marL="0" indent="0" algn="r">
              <a:buNone/>
              <a:defRPr sz="10015">
                <a:solidFill>
                  <a:schemeClr val="tx2"/>
                </a:solidFill>
              </a:defRPr>
            </a:lvl1pPr>
            <a:lvl2pPr marL="2264274" indent="0">
              <a:buNone/>
              <a:defRPr sz="8956">
                <a:solidFill>
                  <a:schemeClr val="tx1">
                    <a:tint val="75000"/>
                  </a:schemeClr>
                </a:solidFill>
              </a:defRPr>
            </a:lvl2pPr>
            <a:lvl3pPr marL="4528551" indent="0">
              <a:buNone/>
              <a:defRPr sz="7993">
                <a:solidFill>
                  <a:schemeClr val="tx1">
                    <a:tint val="75000"/>
                  </a:schemeClr>
                </a:solidFill>
              </a:defRPr>
            </a:lvl3pPr>
            <a:lvl4pPr marL="6792823" indent="0">
              <a:buNone/>
              <a:defRPr sz="6934">
                <a:solidFill>
                  <a:schemeClr val="tx1">
                    <a:tint val="75000"/>
                  </a:schemeClr>
                </a:solidFill>
              </a:defRPr>
            </a:lvl4pPr>
            <a:lvl5pPr marL="9057101" indent="0">
              <a:buNone/>
              <a:defRPr sz="6934">
                <a:solidFill>
                  <a:schemeClr val="tx1">
                    <a:tint val="75000"/>
                  </a:schemeClr>
                </a:solidFill>
              </a:defRPr>
            </a:lvl5pPr>
            <a:lvl6pPr marL="11321375" indent="0">
              <a:buNone/>
              <a:defRPr sz="6934">
                <a:solidFill>
                  <a:schemeClr val="tx1">
                    <a:tint val="75000"/>
                  </a:schemeClr>
                </a:solidFill>
              </a:defRPr>
            </a:lvl6pPr>
            <a:lvl7pPr marL="13585650" indent="0">
              <a:buNone/>
              <a:defRPr sz="6934">
                <a:solidFill>
                  <a:schemeClr val="tx1">
                    <a:tint val="75000"/>
                  </a:schemeClr>
                </a:solidFill>
              </a:defRPr>
            </a:lvl7pPr>
            <a:lvl8pPr marL="15849925" indent="0">
              <a:buNone/>
              <a:defRPr sz="6934">
                <a:solidFill>
                  <a:schemeClr val="tx1">
                    <a:tint val="75000"/>
                  </a:schemeClr>
                </a:solidFill>
              </a:defRPr>
            </a:lvl8pPr>
            <a:lvl9pPr marL="18114200" indent="0">
              <a:buNone/>
              <a:defRPr sz="693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65402-EA13-4127-900A-E7057EB38A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65402-EA13-4127-900A-E7057EB38A14}"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5943595" y="3511292"/>
            <a:ext cx="17402860" cy="1667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24154793" y="3511296"/>
            <a:ext cx="17402860" cy="16678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3602" y="3511297"/>
            <a:ext cx="17402860" cy="3070857"/>
          </a:xfrm>
        </p:spPr>
        <p:txBody>
          <a:bodyPr anchor="b">
            <a:noAutofit/>
          </a:bodyPr>
          <a:lstStyle>
            <a:lvl1pPr marL="0" indent="0" algn="ctr">
              <a:buNone/>
              <a:defRPr lang="en-US" sz="11845"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264274" indent="0">
              <a:buNone/>
              <a:defRPr sz="10015" b="1"/>
            </a:lvl2pPr>
            <a:lvl3pPr marL="4528551" indent="0">
              <a:buNone/>
              <a:defRPr sz="8956" b="1"/>
            </a:lvl3pPr>
            <a:lvl4pPr marL="6792823" indent="0">
              <a:buNone/>
              <a:defRPr sz="7993" b="1"/>
            </a:lvl4pPr>
            <a:lvl5pPr marL="9057101" indent="0">
              <a:buNone/>
              <a:defRPr sz="7993" b="1"/>
            </a:lvl5pPr>
            <a:lvl6pPr marL="11321375" indent="0">
              <a:buNone/>
              <a:defRPr sz="7993" b="1"/>
            </a:lvl6pPr>
            <a:lvl7pPr marL="13585650" indent="0">
              <a:buNone/>
              <a:defRPr sz="7993" b="1"/>
            </a:lvl7pPr>
            <a:lvl8pPr marL="15849925" indent="0">
              <a:buNone/>
              <a:defRPr sz="7993" b="1"/>
            </a:lvl8pPr>
            <a:lvl9pPr marL="18114200" indent="0">
              <a:buNone/>
              <a:defRPr sz="7993" b="1"/>
            </a:lvl9pPr>
          </a:lstStyle>
          <a:p>
            <a:pPr lvl="0"/>
            <a:r>
              <a:rPr lang="en-US"/>
              <a:t>Click to edit Master text styles</a:t>
            </a:r>
          </a:p>
        </p:txBody>
      </p:sp>
      <p:sp>
        <p:nvSpPr>
          <p:cNvPr id="4" name="Content Placeholder 3"/>
          <p:cNvSpPr>
            <a:spLocks noGrp="1"/>
          </p:cNvSpPr>
          <p:nvPr>
            <p:ph sz="half" idx="2"/>
          </p:nvPr>
        </p:nvSpPr>
        <p:spPr>
          <a:xfrm>
            <a:off x="6013528" y="6721569"/>
            <a:ext cx="17402860" cy="13167360"/>
          </a:xfrm>
        </p:spPr>
        <p:txBody>
          <a:bodyPr>
            <a:normAutofit/>
          </a:bodyPr>
          <a:lstStyle>
            <a:lvl1pPr>
              <a:defRPr sz="8956"/>
            </a:lvl1pPr>
            <a:lvl2pPr>
              <a:defRPr sz="8956"/>
            </a:lvl2pPr>
            <a:lvl3pPr>
              <a:defRPr sz="7993"/>
            </a:lvl3pPr>
            <a:lvl4pPr>
              <a:defRPr sz="7993"/>
            </a:lvl4pPr>
            <a:lvl5pPr>
              <a:defRPr sz="7993"/>
            </a:lvl5pPr>
            <a:lvl6pPr>
              <a:defRPr sz="7993"/>
            </a:lvl6pPr>
            <a:lvl7pPr>
              <a:defRPr sz="7993"/>
            </a:lvl7pPr>
            <a:lvl8pPr>
              <a:defRPr sz="7993"/>
            </a:lvl8pPr>
            <a:lvl9pPr>
              <a:defRPr sz="79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165973" y="3511297"/>
            <a:ext cx="17402860" cy="3070857"/>
          </a:xfrm>
        </p:spPr>
        <p:txBody>
          <a:bodyPr anchor="b">
            <a:noAutofit/>
          </a:bodyPr>
          <a:lstStyle>
            <a:lvl1pPr marL="0" indent="0" algn="ctr">
              <a:buNone/>
              <a:defRPr lang="en-US" sz="11845"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264274" indent="0">
              <a:buNone/>
              <a:defRPr sz="10015" b="1"/>
            </a:lvl2pPr>
            <a:lvl3pPr marL="4528551" indent="0">
              <a:buNone/>
              <a:defRPr sz="8956" b="1"/>
            </a:lvl3pPr>
            <a:lvl4pPr marL="6792823" indent="0">
              <a:buNone/>
              <a:defRPr sz="7993" b="1"/>
            </a:lvl4pPr>
            <a:lvl5pPr marL="9057101" indent="0">
              <a:buNone/>
              <a:defRPr sz="7993" b="1"/>
            </a:lvl5pPr>
            <a:lvl6pPr marL="11321375" indent="0">
              <a:buNone/>
              <a:defRPr sz="7993" b="1"/>
            </a:lvl6pPr>
            <a:lvl7pPr marL="13585650" indent="0">
              <a:buNone/>
              <a:defRPr sz="7993" b="1"/>
            </a:lvl7pPr>
            <a:lvl8pPr marL="15849925" indent="0">
              <a:buNone/>
              <a:defRPr sz="7993" b="1"/>
            </a:lvl8pPr>
            <a:lvl9pPr marL="18114200" indent="0">
              <a:buNone/>
              <a:defRPr sz="7993" b="1"/>
            </a:lvl9pPr>
          </a:lstStyle>
          <a:p>
            <a:pPr marL="0" lvl="0" indent="0" algn="ctr" defTabSz="4528551" rtl="0" eaLnBrk="1" latinLnBrk="0" hangingPunct="1">
              <a:spcBef>
                <a:spcPct val="20000"/>
              </a:spcBef>
              <a:spcAft>
                <a:spcPts val="1485"/>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24154133" y="6715353"/>
            <a:ext cx="17402860" cy="13167360"/>
          </a:xfrm>
        </p:spPr>
        <p:txBody>
          <a:bodyPr>
            <a:normAutofit/>
          </a:bodyPr>
          <a:lstStyle>
            <a:lvl1pPr>
              <a:defRPr sz="8956"/>
            </a:lvl1pPr>
            <a:lvl2pPr>
              <a:defRPr sz="8956"/>
            </a:lvl2pPr>
            <a:lvl3pPr>
              <a:defRPr sz="7993"/>
            </a:lvl3pPr>
            <a:lvl4pPr>
              <a:defRPr sz="7993"/>
            </a:lvl4pPr>
            <a:lvl5pPr>
              <a:defRPr sz="7993"/>
            </a:lvl5pPr>
            <a:lvl6pPr>
              <a:defRPr sz="7993"/>
            </a:lvl6pPr>
            <a:lvl7pPr>
              <a:defRPr sz="7993"/>
            </a:lvl7pPr>
            <a:lvl8pPr>
              <a:defRPr sz="7993"/>
            </a:lvl8pPr>
            <a:lvl9pPr>
              <a:defRPr sz="79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765402-EA13-4127-900A-E7057EB38A14}"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765402-EA13-4127-900A-E7057EB38A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765402-EA13-4127-900A-E7057EB38A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63299" y="10607044"/>
            <a:ext cx="18907642" cy="6040767"/>
          </a:xfrm>
          <a:effectLst/>
        </p:spPr>
        <p:txBody>
          <a:bodyPr anchor="b">
            <a:noAutofit/>
          </a:bodyPr>
          <a:lstStyle>
            <a:lvl1pPr marL="1132139" indent="-1132139" algn="l">
              <a:defRPr sz="13867" b="1">
                <a:effectLst/>
              </a:defRPr>
            </a:lvl1pPr>
          </a:lstStyle>
          <a:p>
            <a:r>
              <a:rPr lang="en-US"/>
              <a:t>Click to edit Master title style</a:t>
            </a:r>
            <a:endParaRPr lang="en-US" dirty="0"/>
          </a:p>
        </p:txBody>
      </p:sp>
      <p:sp>
        <p:nvSpPr>
          <p:cNvPr id="3" name="Content Placeholder 2"/>
          <p:cNvSpPr>
            <a:spLocks noGrp="1"/>
          </p:cNvSpPr>
          <p:nvPr>
            <p:ph idx="1"/>
          </p:nvPr>
        </p:nvSpPr>
        <p:spPr>
          <a:xfrm>
            <a:off x="23886286" y="3511296"/>
            <a:ext cx="20888842" cy="23494704"/>
          </a:xfrm>
        </p:spPr>
        <p:txBody>
          <a:bodyPr anchor="ctr"/>
          <a:lstStyle>
            <a:lvl1pPr>
              <a:defRPr sz="10882"/>
            </a:lvl1pPr>
            <a:lvl2pPr>
              <a:defRPr sz="10015"/>
            </a:lvl2pPr>
            <a:lvl3pPr>
              <a:defRPr sz="8956"/>
            </a:lvl3pPr>
            <a:lvl4pPr>
              <a:defRPr sz="7993"/>
            </a:lvl4pPr>
            <a:lvl5pPr>
              <a:defRPr sz="6934"/>
            </a:lvl5pPr>
            <a:lvl6pPr>
              <a:defRPr sz="10015"/>
            </a:lvl6pPr>
            <a:lvl7pPr>
              <a:defRPr sz="10015"/>
            </a:lvl7pPr>
            <a:lvl8pPr>
              <a:defRPr sz="10015"/>
            </a:lvl8pPr>
            <a:lvl9pPr>
              <a:defRPr sz="100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93978" y="16789450"/>
            <a:ext cx="17621032" cy="10269687"/>
          </a:xfrm>
        </p:spPr>
        <p:txBody>
          <a:bodyPr/>
          <a:lstStyle>
            <a:lvl1pPr marL="0" indent="0">
              <a:buNone/>
              <a:defRPr sz="6934"/>
            </a:lvl1pPr>
            <a:lvl2pPr marL="2264274" indent="0">
              <a:buNone/>
              <a:defRPr sz="6067"/>
            </a:lvl2pPr>
            <a:lvl3pPr marL="4528551" indent="0">
              <a:buNone/>
              <a:defRPr sz="5104"/>
            </a:lvl3pPr>
            <a:lvl4pPr marL="6792823" indent="0">
              <a:buNone/>
              <a:defRPr sz="4334"/>
            </a:lvl4pPr>
            <a:lvl5pPr marL="9057101" indent="0">
              <a:buNone/>
              <a:defRPr sz="4334"/>
            </a:lvl5pPr>
            <a:lvl6pPr marL="11321375" indent="0">
              <a:buNone/>
              <a:defRPr sz="4334"/>
            </a:lvl6pPr>
            <a:lvl7pPr marL="13585650" indent="0">
              <a:buNone/>
              <a:defRPr sz="4334"/>
            </a:lvl7pPr>
            <a:lvl8pPr marL="15849925" indent="0">
              <a:buNone/>
              <a:defRPr sz="4334"/>
            </a:lvl8pPr>
            <a:lvl9pPr marL="18114200" indent="0">
              <a:buNone/>
              <a:defRPr sz="4334"/>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65402-EA13-4127-900A-E7057EB38A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8561217"/>
            <a:ext cx="47548800" cy="14357184"/>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9" name="Rectangle 8"/>
          <p:cNvSpPr/>
          <p:nvPr/>
        </p:nvSpPr>
        <p:spPr>
          <a:xfrm>
            <a:off x="0" y="1"/>
            <a:ext cx="47548800" cy="185612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dirty="0"/>
          </a:p>
        </p:txBody>
      </p:sp>
      <p:sp>
        <p:nvSpPr>
          <p:cNvPr id="10" name="Rectangle 9"/>
          <p:cNvSpPr/>
          <p:nvPr/>
        </p:nvSpPr>
        <p:spPr>
          <a:xfrm>
            <a:off x="0" y="12731093"/>
            <a:ext cx="475488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11" name="Oval 10"/>
          <p:cNvSpPr/>
          <p:nvPr/>
        </p:nvSpPr>
        <p:spPr>
          <a:xfrm>
            <a:off x="0" y="7680960"/>
            <a:ext cx="47548800" cy="2450592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3" name="Picture Placeholder 2"/>
          <p:cNvSpPr>
            <a:spLocks noGrp="1"/>
          </p:cNvSpPr>
          <p:nvPr>
            <p:ph type="pic" idx="1"/>
          </p:nvPr>
        </p:nvSpPr>
        <p:spPr>
          <a:xfrm>
            <a:off x="23270910" y="5486403"/>
            <a:ext cx="21396960" cy="15013469"/>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0015"/>
            </a:lvl1pPr>
            <a:lvl2pPr marL="2264274" indent="0">
              <a:buNone/>
              <a:defRPr sz="13867"/>
            </a:lvl2pPr>
            <a:lvl3pPr marL="4528551" indent="0">
              <a:buNone/>
              <a:defRPr sz="11845"/>
            </a:lvl3pPr>
            <a:lvl4pPr marL="6792823" indent="0">
              <a:buNone/>
              <a:defRPr sz="10015"/>
            </a:lvl4pPr>
            <a:lvl5pPr marL="9057101" indent="0">
              <a:buNone/>
              <a:defRPr sz="10015"/>
            </a:lvl5pPr>
            <a:lvl6pPr marL="11321375" indent="0">
              <a:buNone/>
              <a:defRPr sz="10015"/>
            </a:lvl6pPr>
            <a:lvl7pPr marL="13585650" indent="0">
              <a:buNone/>
              <a:defRPr sz="10015"/>
            </a:lvl7pPr>
            <a:lvl8pPr marL="15849925" indent="0">
              <a:buNone/>
              <a:defRPr sz="10015"/>
            </a:lvl8pPr>
            <a:lvl9pPr marL="18114200" indent="0">
              <a:buNone/>
              <a:defRPr sz="10015"/>
            </a:lvl9pPr>
          </a:lstStyle>
          <a:p>
            <a:r>
              <a:rPr lang="en-US"/>
              <a:t>Click icon to add picture</a:t>
            </a:r>
            <a:endParaRPr lang="en-US" dirty="0"/>
          </a:p>
        </p:txBody>
      </p:sp>
      <p:sp>
        <p:nvSpPr>
          <p:cNvPr id="4" name="Text Placeholder 3"/>
          <p:cNvSpPr>
            <a:spLocks noGrp="1"/>
          </p:cNvSpPr>
          <p:nvPr>
            <p:ph type="body" sz="half" idx="2"/>
          </p:nvPr>
        </p:nvSpPr>
        <p:spPr>
          <a:xfrm>
            <a:off x="4565018" y="4850333"/>
            <a:ext cx="19209394" cy="10382496"/>
          </a:xfrm>
        </p:spPr>
        <p:txBody>
          <a:bodyPr anchor="b"/>
          <a:lstStyle>
            <a:lvl1pPr marL="905710" indent="-905710">
              <a:buFont typeface="Georgia" pitchFamily="18" charset="0"/>
              <a:buChar char="*"/>
              <a:defRPr sz="7993"/>
            </a:lvl1pPr>
            <a:lvl2pPr marL="2264274" indent="0">
              <a:buNone/>
              <a:defRPr sz="6067"/>
            </a:lvl2pPr>
            <a:lvl3pPr marL="4528551" indent="0">
              <a:buNone/>
              <a:defRPr sz="5104"/>
            </a:lvl3pPr>
            <a:lvl4pPr marL="6792823" indent="0">
              <a:buNone/>
              <a:defRPr sz="4334"/>
            </a:lvl4pPr>
            <a:lvl5pPr marL="9057101" indent="0">
              <a:buNone/>
              <a:defRPr sz="4334"/>
            </a:lvl5pPr>
            <a:lvl6pPr marL="11321375" indent="0">
              <a:buNone/>
              <a:defRPr sz="4334"/>
            </a:lvl6pPr>
            <a:lvl7pPr marL="13585650" indent="0">
              <a:buNone/>
              <a:defRPr sz="4334"/>
            </a:lvl7pPr>
            <a:lvl8pPr marL="15849925" indent="0">
              <a:buNone/>
              <a:defRPr sz="4334"/>
            </a:lvl8pPr>
            <a:lvl9pPr marL="18114200" indent="0">
              <a:buNone/>
              <a:defRPr sz="4334"/>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65402-EA13-4127-900A-E7057EB38A14}" type="slidenum">
              <a:rPr lang="en-US" smtClean="0"/>
              <a:pPr/>
              <a:t>‹#›</a:t>
            </a:fld>
            <a:endParaRPr lang="en-US"/>
          </a:p>
        </p:txBody>
      </p:sp>
      <p:sp>
        <p:nvSpPr>
          <p:cNvPr id="2" name="Title 1"/>
          <p:cNvSpPr>
            <a:spLocks noGrp="1"/>
          </p:cNvSpPr>
          <p:nvPr>
            <p:ph type="title"/>
          </p:nvPr>
        </p:nvSpPr>
        <p:spPr>
          <a:xfrm>
            <a:off x="3781793" y="21429221"/>
            <a:ext cx="33194398" cy="5486400"/>
          </a:xfrm>
        </p:spPr>
        <p:txBody>
          <a:bodyPr anchor="b">
            <a:noAutofit/>
          </a:bodyPr>
          <a:lstStyle>
            <a:lvl1pPr algn="l">
              <a:defRPr sz="22823"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4505920"/>
            <a:ext cx="47548800" cy="84124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8" name="Rectangle 7"/>
          <p:cNvSpPr/>
          <p:nvPr/>
        </p:nvSpPr>
        <p:spPr>
          <a:xfrm>
            <a:off x="0" y="0"/>
            <a:ext cx="47548800" cy="24505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dirty="0"/>
          </a:p>
        </p:txBody>
      </p:sp>
      <p:sp>
        <p:nvSpPr>
          <p:cNvPr id="9" name="Rectangle 8"/>
          <p:cNvSpPr/>
          <p:nvPr/>
        </p:nvSpPr>
        <p:spPr>
          <a:xfrm>
            <a:off x="0" y="18087860"/>
            <a:ext cx="47548800" cy="109728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10" name="Oval 9"/>
          <p:cNvSpPr/>
          <p:nvPr/>
        </p:nvSpPr>
        <p:spPr>
          <a:xfrm>
            <a:off x="0" y="7680960"/>
            <a:ext cx="47548800" cy="2450592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2835" tIns="226419" rIns="452835" bIns="226419" rtlCol="0" anchor="ctr"/>
          <a:lstStyle/>
          <a:p>
            <a:pPr algn="ctr"/>
            <a:endParaRPr lang="en-US" sz="2504"/>
          </a:p>
        </p:txBody>
      </p:sp>
      <p:sp>
        <p:nvSpPr>
          <p:cNvPr id="2" name="Title Placeholder 1"/>
          <p:cNvSpPr>
            <a:spLocks noGrp="1"/>
          </p:cNvSpPr>
          <p:nvPr>
            <p:ph type="title"/>
          </p:nvPr>
        </p:nvSpPr>
        <p:spPr>
          <a:xfrm>
            <a:off x="9325106" y="20986407"/>
            <a:ext cx="33865058" cy="5486400"/>
          </a:xfrm>
          <a:prstGeom prst="rect">
            <a:avLst/>
          </a:prstGeom>
          <a:effectLst/>
        </p:spPr>
        <p:txBody>
          <a:bodyPr vert="horz" lIns="470252" tIns="235127" rIns="470252" bIns="235127"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943600" y="3514848"/>
            <a:ext cx="33284160" cy="16678656"/>
          </a:xfrm>
          <a:prstGeom prst="rect">
            <a:avLst/>
          </a:prstGeom>
        </p:spPr>
        <p:txBody>
          <a:bodyPr vert="horz" lIns="470252" tIns="235127" rIns="470252" bIns="2351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095440" y="29626564"/>
            <a:ext cx="13075920" cy="1752600"/>
          </a:xfrm>
          <a:prstGeom prst="rect">
            <a:avLst/>
          </a:prstGeom>
        </p:spPr>
        <p:txBody>
          <a:bodyPr vert="horz" lIns="470252" tIns="235127" rIns="470252" bIns="235127" rtlCol="0" anchor="ctr"/>
          <a:lstStyle>
            <a:lvl1pPr algn="r">
              <a:defRPr sz="5393" b="1">
                <a:solidFill>
                  <a:schemeClr val="tx1">
                    <a:lumMod val="50000"/>
                    <a:lumOff val="50000"/>
                  </a:schemeClr>
                </a:solidFill>
              </a:defRPr>
            </a:lvl1pPr>
          </a:lstStyle>
          <a:p>
            <a:fld id="{B61BEF0D-F0BB-DE4B-95CE-6DB70DBA9567}" type="datetimeFigureOut">
              <a:rPr lang="en-US" smtClean="0"/>
              <a:pPr/>
              <a:t>10/25/2017</a:t>
            </a:fld>
            <a:endParaRPr lang="en-US" dirty="0"/>
          </a:p>
        </p:txBody>
      </p:sp>
      <p:sp>
        <p:nvSpPr>
          <p:cNvPr id="5" name="Footer Placeholder 4"/>
          <p:cNvSpPr>
            <a:spLocks noGrp="1"/>
          </p:cNvSpPr>
          <p:nvPr>
            <p:ph type="ftr" sz="quarter" idx="3"/>
          </p:nvPr>
        </p:nvSpPr>
        <p:spPr>
          <a:xfrm>
            <a:off x="2377440" y="29626564"/>
            <a:ext cx="17434566" cy="1752600"/>
          </a:xfrm>
          <a:prstGeom prst="rect">
            <a:avLst/>
          </a:prstGeom>
        </p:spPr>
        <p:txBody>
          <a:bodyPr vert="horz" lIns="470252" tIns="235127" rIns="470252" bIns="235127" rtlCol="0" anchor="ctr"/>
          <a:lstStyle>
            <a:lvl1pPr algn="l">
              <a:defRPr sz="5393"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9812000" y="29626564"/>
            <a:ext cx="9509760" cy="1752600"/>
          </a:xfrm>
          <a:prstGeom prst="rect">
            <a:avLst/>
          </a:prstGeom>
        </p:spPr>
        <p:txBody>
          <a:bodyPr vert="horz" lIns="470252" tIns="235127" rIns="470252" bIns="235127" rtlCol="0" anchor="ctr"/>
          <a:lstStyle>
            <a:lvl1pPr algn="ctr">
              <a:defRPr sz="6067" b="1">
                <a:solidFill>
                  <a:schemeClr val="tx1">
                    <a:lumMod val="50000"/>
                    <a:lumOff val="50000"/>
                  </a:schemeClr>
                </a:solidFill>
              </a:defRPr>
            </a:lvl1pPr>
          </a:lstStyle>
          <a:p>
            <a:fld id="{65765402-EA13-4127-900A-E7057EB38A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xStyles>
    <p:titleStyle>
      <a:lvl1pPr marL="1584992" indent="-1584992" algn="r" defTabSz="4528551" rtl="0" eaLnBrk="1" latinLnBrk="0" hangingPunct="1">
        <a:spcBef>
          <a:spcPct val="0"/>
        </a:spcBef>
        <a:buClr>
          <a:schemeClr val="accent6">
            <a:lumMod val="75000"/>
          </a:schemeClr>
        </a:buClr>
        <a:buSzPct val="128000"/>
        <a:buFont typeface="Georgia" pitchFamily="18" charset="0"/>
        <a:buChar char="*"/>
        <a:defRPr sz="22823"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132139"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10882" kern="1200">
          <a:solidFill>
            <a:schemeClr val="tx1">
              <a:lumMod val="75000"/>
              <a:lumOff val="25000"/>
            </a:schemeClr>
          </a:solidFill>
          <a:latin typeface="+mn-lt"/>
          <a:ea typeface="+mn-ea"/>
          <a:cs typeface="+mn-cs"/>
        </a:defRPr>
      </a:lvl1pPr>
      <a:lvl2pPr marL="2717131"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10015" kern="1200">
          <a:solidFill>
            <a:schemeClr val="tx1">
              <a:lumMod val="75000"/>
              <a:lumOff val="25000"/>
            </a:schemeClr>
          </a:solidFill>
          <a:latin typeface="+mn-lt"/>
          <a:ea typeface="+mn-ea"/>
          <a:cs typeface="+mn-cs"/>
        </a:defRPr>
      </a:lvl2pPr>
      <a:lvl3pPr marL="4075693"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8956" kern="1200">
          <a:solidFill>
            <a:schemeClr val="tx1">
              <a:lumMod val="75000"/>
              <a:lumOff val="25000"/>
            </a:schemeClr>
          </a:solidFill>
          <a:latin typeface="+mn-lt"/>
          <a:ea typeface="+mn-ea"/>
          <a:cs typeface="+mn-cs"/>
        </a:defRPr>
      </a:lvl3pPr>
      <a:lvl4pPr marL="5434260"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7993" kern="1200">
          <a:solidFill>
            <a:schemeClr val="tx1">
              <a:lumMod val="75000"/>
              <a:lumOff val="25000"/>
            </a:schemeClr>
          </a:solidFill>
          <a:latin typeface="+mn-lt"/>
          <a:ea typeface="+mn-ea"/>
          <a:cs typeface="+mn-cs"/>
        </a:defRPr>
      </a:lvl4pPr>
      <a:lvl5pPr marL="6883396"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6934" kern="1200">
          <a:solidFill>
            <a:schemeClr val="tx1">
              <a:lumMod val="75000"/>
              <a:lumOff val="25000"/>
            </a:schemeClr>
          </a:solidFill>
          <a:latin typeface="+mn-lt"/>
          <a:ea typeface="+mn-ea"/>
          <a:cs typeface="+mn-cs"/>
        </a:defRPr>
      </a:lvl5pPr>
      <a:lvl6pPr marL="8241962"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6934" kern="1200">
          <a:solidFill>
            <a:schemeClr val="tx1">
              <a:lumMod val="75000"/>
              <a:lumOff val="25000"/>
            </a:schemeClr>
          </a:solidFill>
          <a:latin typeface="+mn-lt"/>
          <a:ea typeface="+mn-ea"/>
          <a:cs typeface="+mn-cs"/>
        </a:defRPr>
      </a:lvl6pPr>
      <a:lvl7pPr marL="9736383"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6934" kern="1200">
          <a:solidFill>
            <a:schemeClr val="tx1">
              <a:lumMod val="75000"/>
              <a:lumOff val="25000"/>
            </a:schemeClr>
          </a:solidFill>
          <a:latin typeface="+mn-lt"/>
          <a:ea typeface="+mn-ea"/>
          <a:cs typeface="+mn-cs"/>
        </a:defRPr>
      </a:lvl7pPr>
      <a:lvl8pPr marL="11321375"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6934" kern="1200">
          <a:solidFill>
            <a:schemeClr val="tx1">
              <a:lumMod val="75000"/>
              <a:lumOff val="25000"/>
            </a:schemeClr>
          </a:solidFill>
          <a:latin typeface="+mn-lt"/>
          <a:ea typeface="+mn-ea"/>
          <a:cs typeface="+mn-cs"/>
        </a:defRPr>
      </a:lvl8pPr>
      <a:lvl9pPr marL="12815798" indent="-905710" algn="l" defTabSz="4528551" rtl="0" eaLnBrk="1" latinLnBrk="0" hangingPunct="1">
        <a:spcBef>
          <a:spcPct val="20000"/>
        </a:spcBef>
        <a:spcAft>
          <a:spcPts val="1485"/>
        </a:spcAft>
        <a:buClr>
          <a:schemeClr val="accent6">
            <a:lumMod val="75000"/>
          </a:schemeClr>
        </a:buClr>
        <a:buSzPct val="130000"/>
        <a:buFont typeface="Georgia" pitchFamily="18" charset="0"/>
        <a:buChar char="*"/>
        <a:defRPr sz="6934" kern="1200">
          <a:solidFill>
            <a:schemeClr val="tx1">
              <a:lumMod val="75000"/>
              <a:lumOff val="25000"/>
            </a:schemeClr>
          </a:solidFill>
          <a:latin typeface="+mn-lt"/>
          <a:ea typeface="+mn-ea"/>
          <a:cs typeface="+mn-cs"/>
        </a:defRPr>
      </a:lvl9pPr>
    </p:bodyStyle>
    <p:otherStyle>
      <a:defPPr>
        <a:defRPr lang="en-US"/>
      </a:defPPr>
      <a:lvl1pPr marL="0" algn="l" defTabSz="4528551" rtl="0" eaLnBrk="1" latinLnBrk="0" hangingPunct="1">
        <a:defRPr sz="8956" kern="1200">
          <a:solidFill>
            <a:schemeClr val="tx1"/>
          </a:solidFill>
          <a:latin typeface="+mn-lt"/>
          <a:ea typeface="+mn-ea"/>
          <a:cs typeface="+mn-cs"/>
        </a:defRPr>
      </a:lvl1pPr>
      <a:lvl2pPr marL="2264274" algn="l" defTabSz="4528551" rtl="0" eaLnBrk="1" latinLnBrk="0" hangingPunct="1">
        <a:defRPr sz="8956" kern="1200">
          <a:solidFill>
            <a:schemeClr val="tx1"/>
          </a:solidFill>
          <a:latin typeface="+mn-lt"/>
          <a:ea typeface="+mn-ea"/>
          <a:cs typeface="+mn-cs"/>
        </a:defRPr>
      </a:lvl2pPr>
      <a:lvl3pPr marL="4528551" algn="l" defTabSz="4528551" rtl="0" eaLnBrk="1" latinLnBrk="0" hangingPunct="1">
        <a:defRPr sz="8956" kern="1200">
          <a:solidFill>
            <a:schemeClr val="tx1"/>
          </a:solidFill>
          <a:latin typeface="+mn-lt"/>
          <a:ea typeface="+mn-ea"/>
          <a:cs typeface="+mn-cs"/>
        </a:defRPr>
      </a:lvl3pPr>
      <a:lvl4pPr marL="6792823" algn="l" defTabSz="4528551" rtl="0" eaLnBrk="1" latinLnBrk="0" hangingPunct="1">
        <a:defRPr sz="8956" kern="1200">
          <a:solidFill>
            <a:schemeClr val="tx1"/>
          </a:solidFill>
          <a:latin typeface="+mn-lt"/>
          <a:ea typeface="+mn-ea"/>
          <a:cs typeface="+mn-cs"/>
        </a:defRPr>
      </a:lvl4pPr>
      <a:lvl5pPr marL="9057101" algn="l" defTabSz="4528551" rtl="0" eaLnBrk="1" latinLnBrk="0" hangingPunct="1">
        <a:defRPr sz="8956" kern="1200">
          <a:solidFill>
            <a:schemeClr val="tx1"/>
          </a:solidFill>
          <a:latin typeface="+mn-lt"/>
          <a:ea typeface="+mn-ea"/>
          <a:cs typeface="+mn-cs"/>
        </a:defRPr>
      </a:lvl5pPr>
      <a:lvl6pPr marL="11321375" algn="l" defTabSz="4528551" rtl="0" eaLnBrk="1" latinLnBrk="0" hangingPunct="1">
        <a:defRPr sz="8956" kern="1200">
          <a:solidFill>
            <a:schemeClr val="tx1"/>
          </a:solidFill>
          <a:latin typeface="+mn-lt"/>
          <a:ea typeface="+mn-ea"/>
          <a:cs typeface="+mn-cs"/>
        </a:defRPr>
      </a:lvl6pPr>
      <a:lvl7pPr marL="13585650" algn="l" defTabSz="4528551" rtl="0" eaLnBrk="1" latinLnBrk="0" hangingPunct="1">
        <a:defRPr sz="8956" kern="1200">
          <a:solidFill>
            <a:schemeClr val="tx1"/>
          </a:solidFill>
          <a:latin typeface="+mn-lt"/>
          <a:ea typeface="+mn-ea"/>
          <a:cs typeface="+mn-cs"/>
        </a:defRPr>
      </a:lvl7pPr>
      <a:lvl8pPr marL="15849925" algn="l" defTabSz="4528551" rtl="0" eaLnBrk="1" latinLnBrk="0" hangingPunct="1">
        <a:defRPr sz="8956" kern="1200">
          <a:solidFill>
            <a:schemeClr val="tx1"/>
          </a:solidFill>
          <a:latin typeface="+mn-lt"/>
          <a:ea typeface="+mn-ea"/>
          <a:cs typeface="+mn-cs"/>
        </a:defRPr>
      </a:lvl8pPr>
      <a:lvl9pPr marL="18114200" algn="l" defTabSz="4528551" rtl="0" eaLnBrk="1" latinLnBrk="0" hangingPunct="1">
        <a:defRPr sz="89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mailto:Longley@ohsu.edu" TargetMode="External"/><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4"/>
          <a:stretch>
            <a:fillRect/>
          </a:stretch>
        </p:blipFill>
        <p:spPr>
          <a:xfrm>
            <a:off x="39414670" y="17068800"/>
            <a:ext cx="7805994" cy="10984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Picture 38"/>
          <p:cNvPicPr>
            <a:picLocks noChangeAspect="1"/>
          </p:cNvPicPr>
          <p:nvPr/>
        </p:nvPicPr>
        <p:blipFill>
          <a:blip r:embed="rId4"/>
          <a:stretch>
            <a:fillRect/>
          </a:stretch>
        </p:blipFill>
        <p:spPr>
          <a:xfrm>
            <a:off x="39414670" y="28521552"/>
            <a:ext cx="7805994" cy="3671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Picture 37"/>
          <p:cNvPicPr>
            <a:picLocks noChangeAspect="1"/>
          </p:cNvPicPr>
          <p:nvPr/>
        </p:nvPicPr>
        <p:blipFill>
          <a:blip r:embed="rId4"/>
          <a:stretch>
            <a:fillRect/>
          </a:stretch>
        </p:blipFill>
        <p:spPr>
          <a:xfrm>
            <a:off x="13530692" y="5154725"/>
            <a:ext cx="25045850" cy="27415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p:cNvPicPr>
            <a:picLocks noChangeAspect="1"/>
          </p:cNvPicPr>
          <p:nvPr/>
        </p:nvPicPr>
        <p:blipFill>
          <a:blip r:embed="rId4"/>
          <a:stretch>
            <a:fillRect/>
          </a:stretch>
        </p:blipFill>
        <p:spPr>
          <a:xfrm>
            <a:off x="627582" y="23646744"/>
            <a:ext cx="12295492" cy="8546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7" name="Shape 8"/>
          <p:cNvSpPr>
            <a:spLocks noChangeArrowheads="1"/>
          </p:cNvSpPr>
          <p:nvPr/>
        </p:nvSpPr>
        <p:spPr bwMode="auto">
          <a:xfrm>
            <a:off x="0" y="609603"/>
            <a:ext cx="47548800" cy="4737751"/>
          </a:xfrm>
          <a:prstGeom prst="rect">
            <a:avLst/>
          </a:prstGeom>
          <a:noFill/>
          <a:ln w="3175">
            <a:noFill/>
            <a:miter lim="400000"/>
            <a:headEnd/>
            <a:tailEnd/>
          </a:ln>
        </p:spPr>
        <p:txBody>
          <a:bodyPr wrap="square" lIns="276712" tIns="276712" rIns="276712" bIns="276712">
            <a:spAutoFit/>
          </a:bodyPr>
          <a:lstStyle/>
          <a:p>
            <a:pPr defTabSz="5530961"/>
            <a:r>
              <a:rPr lang="en-US" sz="8474"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Arial Bold" pitchFamily="34" charset="0"/>
              </a:rPr>
              <a:t>Evaluating the Impact of Research Assistant Positions with National Core Indicators (NCI) </a:t>
            </a:r>
          </a:p>
          <a:p>
            <a:pPr defTabSz="5530961"/>
            <a:r>
              <a:rPr lang="en-US" sz="8474"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sym typeface="Arial Bold" pitchFamily="34" charset="0"/>
              </a:rPr>
              <a:t>on Emerging Professionals and the Developmental Disability Workforce</a:t>
            </a:r>
          </a:p>
          <a:p>
            <a:pPr defTabSz="5530961"/>
            <a:r>
              <a:rPr lang="en-US" sz="5104" b="1" i="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Alice Miller, </a:t>
            </a:r>
            <a:r>
              <a:rPr lang="en-US" sz="5104" i="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MSW, MPH; </a:t>
            </a:r>
            <a:r>
              <a:rPr lang="en-US" sz="5104" b="1" i="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Rhonda Eppelsheimer</a:t>
            </a:r>
            <a:r>
              <a:rPr lang="en-US" sz="5104" i="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LCSW; </a:t>
            </a:r>
            <a:r>
              <a:rPr lang="en-US" sz="5104" b="1" i="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Jennifer Hoskins</a:t>
            </a:r>
            <a:r>
              <a:rPr lang="en-US" sz="5104" i="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LEND Social Work </a:t>
            </a:r>
            <a:r>
              <a:rPr lang="en-US" sz="5104" i="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Fellow, </a:t>
            </a:r>
            <a:r>
              <a:rPr lang="en-US" sz="5104" b="1" i="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Gaby Swisher</a:t>
            </a:r>
            <a:r>
              <a:rPr lang="en-US" sz="5104" i="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B.S.</a:t>
            </a:r>
            <a:r>
              <a:rPr lang="en-US" sz="5104" i="1" dirty="0">
                <a:solidFill>
                  <a:schemeClr val="bg2">
                    <a:lumMod val="25000"/>
                  </a:schemeClr>
                </a:solidFill>
                <a:latin typeface="Arial" panose="020B0604020202020204" pitchFamily="34" charset="0"/>
                <a:cs typeface="Arial" panose="020B0604020202020204" pitchFamily="34" charset="0"/>
              </a:rPr>
              <a:t/>
            </a:r>
            <a:br>
              <a:rPr lang="en-US" sz="5104" i="1" dirty="0">
                <a:solidFill>
                  <a:schemeClr val="bg2">
                    <a:lumMod val="25000"/>
                  </a:schemeClr>
                </a:solidFill>
                <a:latin typeface="Arial" panose="020B0604020202020204" pitchFamily="34" charset="0"/>
                <a:cs typeface="Arial" panose="020B0604020202020204" pitchFamily="34" charset="0"/>
              </a:rPr>
            </a:br>
            <a:endParaRPr lang="en-US" sz="5104" i="1" dirty="0">
              <a:solidFill>
                <a:schemeClr val="bg2">
                  <a:lumMod val="25000"/>
                </a:schemeClr>
              </a:solidFill>
              <a:latin typeface="Arial" panose="020B0604020202020204" pitchFamily="34" charset="0"/>
              <a:cs typeface="Arial" panose="020B0604020202020204" pitchFamily="34" charset="0"/>
            </a:endParaRPr>
          </a:p>
        </p:txBody>
      </p:sp>
      <p:sp>
        <p:nvSpPr>
          <p:cNvPr id="4099" name="Shape 10"/>
          <p:cNvSpPr>
            <a:spLocks noChangeArrowheads="1"/>
          </p:cNvSpPr>
          <p:nvPr/>
        </p:nvSpPr>
        <p:spPr bwMode="auto">
          <a:xfrm>
            <a:off x="2312434" y="14991651"/>
            <a:ext cx="10698480" cy="1081766"/>
          </a:xfrm>
          <a:prstGeom prst="rect">
            <a:avLst/>
          </a:prstGeom>
          <a:noFill/>
          <a:ln w="3175">
            <a:noFill/>
            <a:miter lim="400000"/>
            <a:headEnd/>
            <a:tailEnd/>
          </a:ln>
        </p:spPr>
        <p:txBody>
          <a:bodyPr lIns="73372" tIns="73372" rIns="73372" bIns="73372">
            <a:spAutoFit/>
          </a:bodyPr>
          <a:lstStyle/>
          <a:p>
            <a:pPr defTabSz="1466117"/>
            <a:endParaRPr lang="en-US" sz="2022">
              <a:solidFill>
                <a:srgbClr val="000000"/>
              </a:solidFill>
            </a:endParaRPr>
          </a:p>
          <a:p>
            <a:pPr defTabSz="1466117"/>
            <a:r>
              <a:rPr lang="en-US" sz="2022">
                <a:solidFill>
                  <a:srgbClr val="000000"/>
                </a:solidFill>
              </a:rPr>
              <a:t/>
            </a:r>
            <a:br>
              <a:rPr lang="en-US" sz="2022">
                <a:solidFill>
                  <a:srgbClr val="000000"/>
                </a:solidFill>
              </a:rPr>
            </a:br>
            <a:endParaRPr lang="en-US" sz="2022">
              <a:solidFill>
                <a:srgbClr val="000000"/>
              </a:solidFill>
            </a:endParaRPr>
          </a:p>
        </p:txBody>
      </p:sp>
      <p:sp>
        <p:nvSpPr>
          <p:cNvPr id="4113" name="Shape 25"/>
          <p:cNvSpPr>
            <a:spLocks noChangeArrowheads="1"/>
          </p:cNvSpPr>
          <p:nvPr/>
        </p:nvSpPr>
        <p:spPr bwMode="auto">
          <a:xfrm>
            <a:off x="39624000" y="17527961"/>
            <a:ext cx="7596664" cy="9266573"/>
          </a:xfrm>
          <a:prstGeom prst="rect">
            <a:avLst/>
          </a:prstGeom>
          <a:noFill/>
          <a:ln w="3175">
            <a:noFill/>
            <a:miter lim="400000"/>
            <a:headEnd/>
            <a:tailEnd/>
          </a:ln>
        </p:spPr>
        <p:txBody>
          <a:bodyPr wrap="square" lIns="128110" tIns="128110" rIns="128110" bIns="128110" anchor="t">
            <a:spAutoFit/>
          </a:bodyPr>
          <a:lstStyle/>
          <a:p>
            <a:pPr defTabSz="5530961">
              <a:spcBef>
                <a:spcPts val="3952"/>
              </a:spcBef>
            </a:pPr>
            <a:r>
              <a:rPr lang="en-US" sz="6934" b="1" dirty="0">
                <a:solidFill>
                  <a:schemeClr val="bg2">
                    <a:lumMod val="25000"/>
                  </a:schemeClr>
                </a:solidFill>
                <a:latin typeface="Lato" panose="020F0502020204030203" pitchFamily="34" charset="0"/>
                <a:cs typeface="Lato" panose="020F0502020204030203" pitchFamily="34" charset="0"/>
                <a:sym typeface="Times New Roman Bold" pitchFamily="18" charset="0"/>
              </a:rPr>
              <a:t>Looking Forward to NCI </a:t>
            </a:r>
            <a:r>
              <a:rPr lang="en-US" sz="6934" b="1" dirty="0" smtClean="0">
                <a:solidFill>
                  <a:schemeClr val="bg2">
                    <a:lumMod val="25000"/>
                  </a:schemeClr>
                </a:solidFill>
                <a:latin typeface="Lato" panose="020F0502020204030203" pitchFamily="34" charset="0"/>
                <a:cs typeface="Lato" panose="020F0502020204030203" pitchFamily="34" charset="0"/>
                <a:sym typeface="Times New Roman Bold" pitchFamily="18" charset="0"/>
              </a:rPr>
              <a:t>17/18</a:t>
            </a:r>
            <a:endParaRPr lang="en-US" sz="6548" dirty="0" smtClean="0">
              <a:latin typeface="+mn-ea"/>
              <a:cs typeface="+mn-ea"/>
            </a:endParaRPr>
          </a:p>
          <a:p>
            <a:pPr marL="457200" indent="-457200" defTabSz="5530961">
              <a:spcBef>
                <a:spcPts val="3952"/>
              </a:spcBef>
              <a:buFont typeface="Arial" panose="020B0604020202020204" pitchFamily="34" charset="0"/>
              <a:buChar char="•"/>
            </a:pP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Continue </a:t>
            </a:r>
            <a:r>
              <a:rPr lang="en-US" sz="2800" dirty="0">
                <a:solidFill>
                  <a:srgbClr val="000000"/>
                </a:solidFill>
                <a:latin typeface="Lato" panose="020F0502020204030203" pitchFamily="34" charset="0"/>
                <a:cs typeface="Lato" panose="020F0502020204030203" pitchFamily="34" charset="0"/>
                <a:sym typeface="Times New Roman Bold" pitchFamily="18" charset="0"/>
              </a:rPr>
              <a:t>recruitment through graduate programs and alumni networks as well as family </a:t>
            </a: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networks</a:t>
            </a:r>
          </a:p>
          <a:p>
            <a:pPr marL="457200" indent="-457200" defTabSz="5530961">
              <a:spcBef>
                <a:spcPts val="3952"/>
              </a:spcBef>
              <a:buFont typeface="Arial" panose="020B0604020202020204" pitchFamily="34" charset="0"/>
              <a:buChar char="•"/>
            </a:pP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Continue </a:t>
            </a:r>
            <a:r>
              <a:rPr lang="en-US" sz="2800" dirty="0">
                <a:solidFill>
                  <a:srgbClr val="000000"/>
                </a:solidFill>
                <a:latin typeface="Lato" panose="020F0502020204030203" pitchFamily="34" charset="0"/>
                <a:cs typeface="Lato" panose="020F0502020204030203" pitchFamily="34" charset="0"/>
                <a:sym typeface="Times New Roman Bold" pitchFamily="18" charset="0"/>
              </a:rPr>
              <a:t>to facilitate mentor type relationships with Research </a:t>
            </a: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Assistants</a:t>
            </a:r>
            <a:endParaRPr lang="en-US" sz="2800" dirty="0">
              <a:solidFill>
                <a:srgbClr val="000000"/>
              </a:solidFill>
              <a:latin typeface="Lato" panose="020F0502020204030203" pitchFamily="34" charset="0"/>
              <a:cs typeface="Lato" panose="020F0502020204030203" pitchFamily="34" charset="0"/>
            </a:endParaRPr>
          </a:p>
          <a:p>
            <a:pPr marL="457200" indent="-457200" defTabSz="5530961">
              <a:spcBef>
                <a:spcPts val="3952"/>
              </a:spcBef>
              <a:buFont typeface="Arial" panose="020B0604020202020204" pitchFamily="34" charset="0"/>
              <a:buChar char="•"/>
            </a:pP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Continue </a:t>
            </a:r>
            <a:r>
              <a:rPr lang="en-US" sz="2800" dirty="0">
                <a:solidFill>
                  <a:srgbClr val="000000"/>
                </a:solidFill>
                <a:latin typeface="Lato" panose="020F0502020204030203" pitchFamily="34" charset="0"/>
                <a:cs typeface="Lato" panose="020F0502020204030203" pitchFamily="34" charset="0"/>
                <a:sym typeface="Times New Roman Bold" pitchFamily="18" charset="0"/>
              </a:rPr>
              <a:t>to include education about disability in NCI training and throughout data </a:t>
            </a: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collection</a:t>
            </a:r>
          </a:p>
          <a:p>
            <a:pPr marL="457200" indent="-457200" defTabSz="5530961">
              <a:spcBef>
                <a:spcPts val="3952"/>
              </a:spcBef>
              <a:buFont typeface="Arial" panose="020B0604020202020204" pitchFamily="34" charset="0"/>
              <a:buChar char="•"/>
            </a:pP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Further </a:t>
            </a:r>
            <a:r>
              <a:rPr lang="en-US" sz="2800" dirty="0">
                <a:solidFill>
                  <a:srgbClr val="000000"/>
                </a:solidFill>
                <a:latin typeface="Lato" panose="020F0502020204030203" pitchFamily="34" charset="0"/>
                <a:cs typeface="Lato" panose="020F0502020204030203" pitchFamily="34" charset="0"/>
                <a:sym typeface="Times New Roman Bold" pitchFamily="18" charset="0"/>
              </a:rPr>
              <a:t>evaluation on impact next </a:t>
            </a: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year</a:t>
            </a:r>
          </a:p>
          <a:p>
            <a:pPr marL="457200" indent="-457200" defTabSz="5530961">
              <a:spcBef>
                <a:spcPts val="3952"/>
              </a:spcBef>
              <a:buFont typeface="Arial" panose="020B0604020202020204" pitchFamily="34" charset="0"/>
              <a:buChar char="•"/>
            </a:pPr>
            <a:r>
              <a:rPr lang="en-US" sz="2800" dirty="0" smtClean="0">
                <a:solidFill>
                  <a:srgbClr val="000000"/>
                </a:solidFill>
                <a:latin typeface="Lato" panose="020F0502020204030203" pitchFamily="34" charset="0"/>
                <a:cs typeface="Lato" panose="020F0502020204030203" pitchFamily="34" charset="0"/>
                <a:sym typeface="Times New Roman Bold" pitchFamily="18" charset="0"/>
              </a:rPr>
              <a:t>Follow </a:t>
            </a:r>
            <a:r>
              <a:rPr lang="en-US" sz="2800" dirty="0">
                <a:solidFill>
                  <a:srgbClr val="000000"/>
                </a:solidFill>
                <a:latin typeface="Lato" panose="020F0502020204030203" pitchFamily="34" charset="0"/>
                <a:cs typeface="Lato" panose="020F0502020204030203" pitchFamily="34" charset="0"/>
                <a:sym typeface="Times New Roman Bold" pitchFamily="18" charset="0"/>
              </a:rPr>
              <a:t>up with former NCI interviewers </a:t>
            </a:r>
          </a:p>
        </p:txBody>
      </p:sp>
      <p:sp>
        <p:nvSpPr>
          <p:cNvPr id="4" name="TextBox 3"/>
          <p:cNvSpPr txBox="1"/>
          <p:nvPr/>
        </p:nvSpPr>
        <p:spPr>
          <a:xfrm>
            <a:off x="835146" y="18633886"/>
            <a:ext cx="14500810" cy="666248"/>
          </a:xfrm>
          <a:prstGeom prst="rect">
            <a:avLst/>
          </a:prstGeom>
          <a:noFill/>
        </p:spPr>
        <p:txBody>
          <a:bodyPr wrap="square" lIns="190192" tIns="95094" rIns="190192" bIns="95094" rtlCol="0">
            <a:spAutoFit/>
          </a:bodyPr>
          <a:lstStyle/>
          <a:p>
            <a:pPr defTabSz="4563460">
              <a:spcBef>
                <a:spcPts val="0"/>
              </a:spcBef>
              <a:spcAft>
                <a:spcPts val="2496"/>
              </a:spcAft>
            </a:pPr>
            <a:endParaRPr lang="en-US" sz="3082" dirty="0">
              <a:latin typeface="Lato" panose="020F0502020204030203" pitchFamily="34" charset="0"/>
              <a:cs typeface="Lato" panose="020F0502020204030203" pitchFamily="34" charset="0"/>
            </a:endParaRPr>
          </a:p>
        </p:txBody>
      </p:sp>
      <p:sp>
        <p:nvSpPr>
          <p:cNvPr id="43" name="Shape 19"/>
          <p:cNvSpPr>
            <a:spLocks noChangeArrowheads="1"/>
          </p:cNvSpPr>
          <p:nvPr/>
        </p:nvSpPr>
        <p:spPr bwMode="auto">
          <a:xfrm>
            <a:off x="39817724" y="28551298"/>
            <a:ext cx="7402940" cy="3641596"/>
          </a:xfrm>
          <a:prstGeom prst="rect">
            <a:avLst/>
          </a:prstGeom>
          <a:noFill/>
          <a:ln w="3175">
            <a:noFill/>
            <a:miter lim="400000"/>
            <a:headEnd/>
            <a:tailEnd/>
          </a:ln>
        </p:spPr>
        <p:txBody>
          <a:bodyPr wrap="square" lIns="276712" tIns="276712" rIns="276712" bIns="276712" anchor="t">
            <a:spAutoFit/>
          </a:bodyPr>
          <a:lstStyle/>
          <a:p>
            <a:pPr defTabSz="5530961"/>
            <a:r>
              <a:rPr lang="en-US" sz="6934" b="1" dirty="0">
                <a:solidFill>
                  <a:schemeClr val="bg2">
                    <a:lumMod val="25000"/>
                  </a:schemeClr>
                </a:solidFill>
                <a:latin typeface="Lato" panose="020F0502020204030203" pitchFamily="34" charset="0"/>
                <a:cs typeface="Lato" panose="020F0502020204030203" pitchFamily="34" charset="0"/>
                <a:sym typeface="Arial Bold" pitchFamily="34" charset="0"/>
              </a:rPr>
              <a:t>For More Information</a:t>
            </a:r>
          </a:p>
          <a:p>
            <a:pPr defTabSz="5530961"/>
            <a:r>
              <a:rPr lang="en-US" sz="3082" dirty="0">
                <a:solidFill>
                  <a:schemeClr val="tx1">
                    <a:lumMod val="95000"/>
                    <a:lumOff val="5000"/>
                  </a:schemeClr>
                </a:solidFill>
                <a:latin typeface="Lato" panose="020F0502020204030203" pitchFamily="34" charset="0"/>
                <a:cs typeface="Lato" panose="020F0502020204030203" pitchFamily="34" charset="0"/>
                <a:sym typeface="Arial Bold" pitchFamily="34" charset="0"/>
              </a:rPr>
              <a:t>    </a:t>
            </a:r>
            <a:r>
              <a:rPr lang="en-US" sz="3082" dirty="0">
                <a:latin typeface="+mn-ea"/>
                <a:cs typeface="+mn-ea"/>
              </a:rPr>
              <a:t/>
            </a:r>
            <a:br>
              <a:rPr lang="en-US" sz="3082" dirty="0">
                <a:latin typeface="+mn-ea"/>
                <a:cs typeface="+mn-ea"/>
              </a:rPr>
            </a:br>
            <a:r>
              <a:rPr lang="en-US" sz="3082" dirty="0">
                <a:solidFill>
                  <a:schemeClr val="tx1">
                    <a:lumMod val="95000"/>
                    <a:lumOff val="5000"/>
                  </a:schemeClr>
                </a:solidFill>
                <a:latin typeface="Lato" panose="020F0502020204030203" pitchFamily="34" charset="0"/>
                <a:cs typeface="Lato" panose="020F0502020204030203" pitchFamily="34" charset="0"/>
                <a:sym typeface="Arial Bold" pitchFamily="34" charset="0"/>
              </a:rPr>
              <a:t>    Alice Miller, </a:t>
            </a:r>
            <a:r>
              <a:rPr lang="en-US" sz="3082" dirty="0" smtClean="0">
                <a:solidFill>
                  <a:schemeClr val="tx1">
                    <a:lumMod val="95000"/>
                    <a:lumOff val="5000"/>
                  </a:schemeClr>
                </a:solidFill>
                <a:latin typeface="Lato" panose="020F0502020204030203" pitchFamily="34" charset="0"/>
                <a:cs typeface="Lato" panose="020F0502020204030203" pitchFamily="34" charset="0"/>
                <a:sym typeface="Arial Bold" pitchFamily="34" charset="0"/>
                <a:hlinkClick r:id="rId5"/>
              </a:rPr>
              <a:t>Longley@ohsu.edu</a:t>
            </a:r>
            <a:endParaRPr lang="en-US" sz="3082" dirty="0">
              <a:solidFill>
                <a:schemeClr val="tx1">
                  <a:lumMod val="95000"/>
                  <a:lumOff val="5000"/>
                </a:schemeClr>
              </a:solidFill>
              <a:latin typeface="Lato" panose="020F0502020204030203" pitchFamily="34" charset="0"/>
              <a:cs typeface="Lato" panose="020F0502020204030203" pitchFamily="34" charset="0"/>
              <a:sym typeface="Arial Bold" pitchFamily="34" charset="0"/>
            </a:endParaRPr>
          </a:p>
        </p:txBody>
      </p:sp>
      <p:pic>
        <p:nvPicPr>
          <p:cNvPr id="1026" name="Picture 2" descr="C:\Users\boyr\Desktop\black flame.png"/>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12365" y="675640"/>
            <a:ext cx="2908299" cy="514037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graphic place holder"/>
          <p:cNvSpPr>
            <a:spLocks noChangeAspect="1" noChangeArrowheads="1"/>
          </p:cNvSpPr>
          <p:nvPr/>
        </p:nvSpPr>
        <p:spPr bwMode="auto">
          <a:xfrm>
            <a:off x="149813" y="470488"/>
            <a:ext cx="293511" cy="2935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8053" tIns="44027" rIns="88053" bIns="44027" numCol="1" anchor="t" anchorCtr="0" compatLnSpc="1">
            <a:prstTxWarp prst="textNoShape">
              <a:avLst/>
            </a:prstTxWarp>
          </a:bodyPr>
          <a:lstStyle/>
          <a:p>
            <a:endParaRPr lang="en-US" sz="2504"/>
          </a:p>
        </p:txBody>
      </p:sp>
      <p:sp>
        <p:nvSpPr>
          <p:cNvPr id="10" name="AutoShape 4" descr="Image result for graphic place holder"/>
          <p:cNvSpPr>
            <a:spLocks noChangeAspect="1" noChangeArrowheads="1"/>
          </p:cNvSpPr>
          <p:nvPr/>
        </p:nvSpPr>
        <p:spPr bwMode="auto">
          <a:xfrm>
            <a:off x="321171" y="646289"/>
            <a:ext cx="293511" cy="2935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8053" tIns="44027" rIns="88053" bIns="44027" numCol="1" anchor="t" anchorCtr="0" compatLnSpc="1">
            <a:prstTxWarp prst="textNoShape">
              <a:avLst/>
            </a:prstTxWarp>
          </a:bodyPr>
          <a:lstStyle/>
          <a:p>
            <a:endParaRPr lang="en-US" sz="2504"/>
          </a:p>
        </p:txBody>
      </p:sp>
      <p:pic>
        <p:nvPicPr>
          <p:cNvPr id="31" name="Picture 30"/>
          <p:cNvPicPr>
            <a:picLocks noChangeAspect="1"/>
          </p:cNvPicPr>
          <p:nvPr/>
        </p:nvPicPr>
        <p:blipFill>
          <a:blip r:embed="rId7"/>
          <a:stretch>
            <a:fillRect/>
          </a:stretch>
        </p:blipFill>
        <p:spPr>
          <a:xfrm>
            <a:off x="645402" y="5154726"/>
            <a:ext cx="12382840" cy="9660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21" name="Shape 12"/>
          <p:cNvSpPr>
            <a:spLocks noChangeArrowheads="1"/>
          </p:cNvSpPr>
          <p:nvPr/>
        </p:nvSpPr>
        <p:spPr bwMode="auto">
          <a:xfrm>
            <a:off x="800077" y="5479896"/>
            <a:ext cx="12210837" cy="8645633"/>
          </a:xfrm>
          <a:prstGeom prst="rect">
            <a:avLst/>
          </a:prstGeom>
          <a:noFill/>
          <a:ln w="3175">
            <a:noFill/>
            <a:miter lim="400000"/>
            <a:headEnd/>
            <a:tailEnd/>
          </a:ln>
        </p:spPr>
        <p:txBody>
          <a:bodyPr wrap="square" lIns="128110" tIns="128110" rIns="128110" bIns="128110">
            <a:spAutoFit/>
          </a:bodyPr>
          <a:lstStyle/>
          <a:p>
            <a:pPr defTabSz="4563460"/>
            <a:r>
              <a:rPr lang="en-US" sz="6900" b="1" dirty="0">
                <a:solidFill>
                  <a:schemeClr val="bg2">
                    <a:lumMod val="25000"/>
                  </a:schemeClr>
                </a:solidFill>
                <a:latin typeface="Lato" panose="020F0502020204030203" pitchFamily="34" charset="0"/>
                <a:ea typeface="ＭＳ Ｐゴシック" pitchFamily="-65" charset="-128"/>
                <a:cs typeface="Lato" panose="020F0502020204030203" pitchFamily="34" charset="0"/>
              </a:rPr>
              <a:t>Background</a:t>
            </a:r>
          </a:p>
          <a:p>
            <a:endParaRPr lang="en-US" sz="2800" dirty="0" smtClean="0">
              <a:latin typeface="Lato" panose="020F0502020204030203" pitchFamily="34" charset="0"/>
              <a:cs typeface="Lato" panose="020F0502020204030203" pitchFamily="34" charset="0"/>
            </a:endParaRPr>
          </a:p>
          <a:p>
            <a:r>
              <a:rPr lang="en-US" sz="2800" dirty="0" smtClean="0">
                <a:latin typeface="Lato" panose="020F0502020204030203" pitchFamily="34" charset="0"/>
                <a:cs typeface="Lato" panose="020F0502020204030203" pitchFamily="34" charset="0"/>
              </a:rPr>
              <a:t>The </a:t>
            </a:r>
            <a:r>
              <a:rPr lang="en-US" sz="2800" dirty="0">
                <a:latin typeface="Lato" panose="020F0502020204030203" pitchFamily="34" charset="0"/>
                <a:cs typeface="Lato" panose="020F0502020204030203" pitchFamily="34" charset="0"/>
              </a:rPr>
              <a:t>National Core Indicators (NCI) assessment tool is widely used to assess the outcomes and inform service improvement of support services for people with developmental disabilities and their families. The University Center for Excellence in Developmental Disabilities (UCEDD) at Oregon Health &amp; Science University (OHSU) partners with Oregon Developmental Disability Services to conduct interviews with people enrolled in services across the state. Across the country, many UCEDDs partner with State Directors of Developmental Disability Services (NASSDDDS) and the Human Services Research Institute (HSRI) to conduct NCI interviews.  Research Assistants at OHSU travel the state and survey participants in their communities. These research assistants are often graduate students, recent graduates, and people from within the developmental disability community. Through NCI, the UCEDD is able to offer flexible research positions for graduate students and recent graduates in nursing, social work, public health, and other disciplines. Many interviewers describe their experience as NCI surveyors as a formative experience in their careers. </a:t>
            </a:r>
          </a:p>
        </p:txBody>
      </p:sp>
      <p:sp>
        <p:nvSpPr>
          <p:cNvPr id="3" name="TextBox 2"/>
          <p:cNvSpPr txBox="1"/>
          <p:nvPr/>
        </p:nvSpPr>
        <p:spPr>
          <a:xfrm>
            <a:off x="870510" y="25336403"/>
            <a:ext cx="4498854" cy="7417415"/>
          </a:xfrm>
          <a:prstGeom prst="rect">
            <a:avLst/>
          </a:prstGeom>
          <a:noFill/>
        </p:spPr>
        <p:txBody>
          <a:bodyPr wrap="square" numCol="1" rtlCol="0" anchor="t">
            <a:spAutoFit/>
          </a:bodyPr>
          <a:lstStyle/>
          <a:p>
            <a:pPr algn="ctr"/>
            <a:r>
              <a:rPr lang="en-US" sz="2800" b="1" u="sng" dirty="0" smtClean="0">
                <a:latin typeface="Lato" panose="020F0502020204030203" pitchFamily="34" charset="0"/>
                <a:ea typeface="Lato" panose="020F0502020204030203" pitchFamily="34" charset="0"/>
                <a:cs typeface="Lato" panose="020F0502020204030203" pitchFamily="34" charset="0"/>
              </a:rPr>
              <a:t>Previous Experience</a:t>
            </a:r>
          </a:p>
          <a:p>
            <a:endParaRPr lang="en-US" sz="2800" dirty="0" smtClean="0">
              <a:latin typeface="Lato" panose="020F0502020204030203" pitchFamily="34" charset="0"/>
              <a:ea typeface="Lato" panose="020F0502020204030203" pitchFamily="34" charset="0"/>
              <a:cs typeface="Lato" panose="020F0502020204030203" pitchFamily="34"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Non-profit project management</a:t>
            </a:r>
          </a:p>
          <a:p>
            <a:r>
              <a:rPr lang="en-US" sz="2800" dirty="0" smtClean="0">
                <a:latin typeface="Lato" panose="020F0502020204030203" pitchFamily="34" charset="0"/>
                <a:ea typeface="Lato" panose="020F0502020204030203" pitchFamily="34" charset="0"/>
                <a:cs typeface="Lato" panose="020F0502020204030203" pitchFamily="34" charset="0"/>
              </a:rPr>
              <a:t>Program Management</a:t>
            </a:r>
          </a:p>
          <a:p>
            <a:r>
              <a:rPr lang="en-US" sz="2800" dirty="0" smtClean="0">
                <a:latin typeface="Lato" panose="020F0502020204030203" pitchFamily="34" charset="0"/>
                <a:ea typeface="Lato" panose="020F0502020204030203" pitchFamily="34" charset="0"/>
                <a:cs typeface="Lato" panose="020F0502020204030203" pitchFamily="34" charset="0"/>
              </a:rPr>
              <a:t>Evaluation </a:t>
            </a:r>
          </a:p>
          <a:p>
            <a:r>
              <a:rPr lang="en-US" sz="2800" dirty="0" smtClean="0">
                <a:latin typeface="Lato" panose="020F0502020204030203" pitchFamily="34" charset="0"/>
                <a:ea typeface="Lato" panose="020F0502020204030203" pitchFamily="34" charset="0"/>
                <a:cs typeface="Lato" panose="020F0502020204030203" pitchFamily="34" charset="0"/>
              </a:rPr>
              <a:t>Parents, including a parent of a child with developmental disability</a:t>
            </a:r>
          </a:p>
          <a:p>
            <a:r>
              <a:rPr lang="en-US" sz="2800" dirty="0" smtClean="0">
                <a:latin typeface="Lato" panose="020F0502020204030203" pitchFamily="34" charset="0"/>
                <a:ea typeface="Lato" panose="020F0502020204030203" pitchFamily="34" charset="0"/>
                <a:cs typeface="Lato" panose="020F0502020204030203" pitchFamily="34" charset="0"/>
              </a:rPr>
              <a:t>Direct Care </a:t>
            </a:r>
          </a:p>
          <a:p>
            <a:r>
              <a:rPr lang="en-US" sz="2800" dirty="0" smtClean="0">
                <a:latin typeface="Lato" panose="020F0502020204030203" pitchFamily="34" charset="0"/>
                <a:ea typeface="Lato" panose="020F0502020204030203" pitchFamily="34" charset="0"/>
                <a:cs typeface="Lato" panose="020F0502020204030203" pitchFamily="34" charset="0"/>
              </a:rPr>
              <a:t>Peace Corps Alum</a:t>
            </a:r>
          </a:p>
          <a:p>
            <a:r>
              <a:rPr lang="en-US" sz="2800" dirty="0" smtClean="0">
                <a:latin typeface="Lato" panose="020F0502020204030203" pitchFamily="34" charset="0"/>
                <a:ea typeface="Lato" panose="020F0502020204030203" pitchFamily="34" charset="0"/>
                <a:cs typeface="Lato" panose="020F0502020204030203" pitchFamily="34" charset="0"/>
              </a:rPr>
              <a:t>Habitat for Humanity bookkeeper</a:t>
            </a:r>
          </a:p>
          <a:p>
            <a:r>
              <a:rPr lang="en-US" sz="2800" dirty="0" smtClean="0">
                <a:latin typeface="Lato" panose="020F0502020204030203" pitchFamily="34" charset="0"/>
                <a:ea typeface="Lato" panose="020F0502020204030203" pitchFamily="34" charset="0"/>
                <a:cs typeface="Lato" panose="020F0502020204030203" pitchFamily="34" charset="0"/>
              </a:rPr>
              <a:t>Case Management</a:t>
            </a:r>
          </a:p>
          <a:p>
            <a:r>
              <a:rPr lang="en-US" sz="2800" dirty="0" smtClean="0">
                <a:latin typeface="Lato" panose="020F0502020204030203" pitchFamily="34" charset="0"/>
                <a:ea typeface="Lato" panose="020F0502020204030203" pitchFamily="34" charset="0"/>
                <a:cs typeface="Lato" panose="020F0502020204030203" pitchFamily="34" charset="0"/>
              </a:rPr>
              <a:t>Mental Health Research</a:t>
            </a:r>
          </a:p>
          <a:p>
            <a:endParaRPr lang="en-US" sz="2800" b="1" dirty="0" smtClean="0">
              <a:latin typeface="Lato" panose="020F0502020204030203" pitchFamily="34" charset="0"/>
              <a:ea typeface="Lato" panose="020F0502020204030203" pitchFamily="34" charset="0"/>
              <a:cs typeface="Lato" panose="020F0502020204030203" pitchFamily="34" charset="0"/>
            </a:endParaRPr>
          </a:p>
          <a:p>
            <a:endParaRPr lang="en-US" sz="2800" dirty="0"/>
          </a:p>
        </p:txBody>
      </p:sp>
      <p:sp>
        <p:nvSpPr>
          <p:cNvPr id="8" name="TextBox 7"/>
          <p:cNvSpPr txBox="1"/>
          <p:nvPr/>
        </p:nvSpPr>
        <p:spPr>
          <a:xfrm>
            <a:off x="743376" y="21843423"/>
            <a:ext cx="3924472" cy="492443"/>
          </a:xfrm>
          <a:prstGeom prst="rect">
            <a:avLst/>
          </a:prstGeom>
          <a:noFill/>
        </p:spPr>
        <p:txBody>
          <a:bodyPr wrap="none" rtlCol="0">
            <a:spAutoFit/>
          </a:bodyPr>
          <a:lstStyle/>
          <a:p>
            <a:r>
              <a:rPr lang="en-US" dirty="0" smtClean="0"/>
              <a:t>Surveyor Profile 2016-2017</a:t>
            </a:r>
            <a:endParaRPr lang="en-US" dirty="0"/>
          </a:p>
        </p:txBody>
      </p:sp>
      <p:pic>
        <p:nvPicPr>
          <p:cNvPr id="9" name="Picture 8"/>
          <p:cNvPicPr>
            <a:picLocks noChangeAspect="1"/>
          </p:cNvPicPr>
          <p:nvPr/>
        </p:nvPicPr>
        <p:blipFill>
          <a:blip r:embed="rId8"/>
          <a:stretch>
            <a:fillRect/>
          </a:stretch>
        </p:blipFill>
        <p:spPr>
          <a:xfrm>
            <a:off x="562002" y="15212950"/>
            <a:ext cx="12448912" cy="8116585"/>
          </a:xfrm>
          <a:prstGeom prst="rect">
            <a:avLst/>
          </a:prstGeom>
        </p:spPr>
      </p:pic>
      <p:sp>
        <p:nvSpPr>
          <p:cNvPr id="11" name="TextBox 10"/>
          <p:cNvSpPr txBox="1"/>
          <p:nvPr/>
        </p:nvSpPr>
        <p:spPr>
          <a:xfrm>
            <a:off x="6905495" y="22688609"/>
            <a:ext cx="5819905" cy="523220"/>
          </a:xfrm>
          <a:prstGeom prst="rect">
            <a:avLst/>
          </a:prstGeom>
          <a:noFill/>
        </p:spPr>
        <p:txBody>
          <a:bodyPr wrap="square" rtlCol="0">
            <a:spAutoFit/>
          </a:bodyPr>
          <a:lstStyle/>
          <a:p>
            <a:r>
              <a:rPr lang="en-US" sz="2800" dirty="0" smtClean="0">
                <a:latin typeface="Lato" panose="020F0502020204030203" pitchFamily="34" charset="0"/>
                <a:ea typeface="Lato" panose="020F0502020204030203" pitchFamily="34" charset="0"/>
                <a:cs typeface="Lato" panose="020F0502020204030203" pitchFamily="34" charset="0"/>
              </a:rPr>
              <a:t>Source: nationacoreindicators.org</a:t>
            </a: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12" name="TextBox 11"/>
          <p:cNvSpPr txBox="1"/>
          <p:nvPr/>
        </p:nvSpPr>
        <p:spPr>
          <a:xfrm>
            <a:off x="6270171" y="25336403"/>
            <a:ext cx="6995825" cy="6167842"/>
          </a:xfrm>
          <a:prstGeom prst="rect">
            <a:avLst/>
          </a:prstGeom>
          <a:noFill/>
        </p:spPr>
        <p:txBody>
          <a:bodyPr wrap="square" rtlCol="0">
            <a:spAutoFit/>
          </a:bodyPr>
          <a:lstStyle/>
          <a:p>
            <a:pPr algn="ctr"/>
            <a:r>
              <a:rPr lang="en-US" sz="2800" b="1" u="sng" dirty="0">
                <a:latin typeface="Lato" panose="020F0502020204030203" pitchFamily="34" charset="0"/>
                <a:ea typeface="Lato" panose="020F0502020204030203" pitchFamily="34" charset="0"/>
                <a:cs typeface="Lato" panose="020F0502020204030203" pitchFamily="34" charset="0"/>
              </a:rPr>
              <a:t>Career </a:t>
            </a:r>
            <a:r>
              <a:rPr lang="en-US" sz="2800" b="1" u="sng" dirty="0" smtClean="0">
                <a:latin typeface="Lato" panose="020F0502020204030203" pitchFamily="34" charset="0"/>
                <a:ea typeface="Lato" panose="020F0502020204030203" pitchFamily="34" charset="0"/>
                <a:cs typeface="Lato" panose="020F0502020204030203" pitchFamily="34" charset="0"/>
              </a:rPr>
              <a:t>goals</a:t>
            </a:r>
          </a:p>
          <a:p>
            <a:pPr algn="ctr"/>
            <a:endParaRPr lang="en-US" sz="2800" b="1" u="sng" dirty="0">
              <a:latin typeface="Lato" panose="020F0502020204030203" pitchFamily="34" charset="0"/>
              <a:ea typeface="Lato" panose="020F0502020204030203" pitchFamily="34" charset="0"/>
              <a:cs typeface="Lato" panose="020F0502020204030203" pitchFamily="34" charset="0"/>
            </a:endParaRPr>
          </a:p>
          <a:p>
            <a:r>
              <a:rPr lang="en-US" sz="2800" dirty="0">
                <a:latin typeface="Lato" panose="020F0502020204030203" pitchFamily="34" charset="0"/>
                <a:ea typeface="Lato" panose="020F0502020204030203" pitchFamily="34" charset="0"/>
                <a:cs typeface="Lato" panose="020F0502020204030203" pitchFamily="34" charset="0"/>
              </a:rPr>
              <a:t>Graduate Students and Recent Graduates</a:t>
            </a:r>
          </a:p>
          <a:p>
            <a:pPr marL="571500" indent="-5715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Public Health (MPH)</a:t>
            </a:r>
          </a:p>
          <a:p>
            <a:pPr marL="571500" indent="-5715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Social Work (MSW)</a:t>
            </a:r>
          </a:p>
          <a:p>
            <a:pPr marL="571500" indent="-5715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Urban and Regional Planning (MA)</a:t>
            </a:r>
          </a:p>
          <a:p>
            <a:pPr marL="571500" indent="-5715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Nursing (FNP)</a:t>
            </a:r>
          </a:p>
          <a:p>
            <a:pPr marL="571500" indent="-5715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Public Administration (MPA)</a:t>
            </a:r>
          </a:p>
          <a:p>
            <a:pPr marL="571500" indent="-5715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Nonprofit Management (Graduate Certificate)</a:t>
            </a:r>
          </a:p>
          <a:p>
            <a:r>
              <a:rPr lang="en-US" sz="2800" dirty="0">
                <a:latin typeface="Lato" panose="020F0502020204030203" pitchFamily="34" charset="0"/>
                <a:ea typeface="Lato" panose="020F0502020204030203" pitchFamily="34" charset="0"/>
                <a:cs typeface="Lato" panose="020F0502020204030203" pitchFamily="34" charset="0"/>
              </a:rPr>
              <a:t>Affordable Housing Advocates</a:t>
            </a:r>
          </a:p>
          <a:p>
            <a:r>
              <a:rPr lang="en-US" sz="2800" dirty="0">
                <a:latin typeface="Lato" panose="020F0502020204030203" pitchFamily="34" charset="0"/>
                <a:ea typeface="Lato" panose="020F0502020204030203" pitchFamily="34" charset="0"/>
                <a:cs typeface="Lato" panose="020F0502020204030203" pitchFamily="34" charset="0"/>
              </a:rPr>
              <a:t>Migrant Families Health Research</a:t>
            </a:r>
          </a:p>
          <a:p>
            <a:r>
              <a:rPr lang="en-US" sz="2800" dirty="0">
                <a:latin typeface="Lato" panose="020F0502020204030203" pitchFamily="34" charset="0"/>
                <a:ea typeface="Lato" panose="020F0502020204030203" pitchFamily="34" charset="0"/>
                <a:cs typeface="Lato" panose="020F0502020204030203" pitchFamily="34" charset="0"/>
              </a:rPr>
              <a:t>Future LEND Trainee in Social Work</a:t>
            </a:r>
          </a:p>
          <a:p>
            <a:endParaRPr lang="en-US" sz="3080" dirty="0"/>
          </a:p>
        </p:txBody>
      </p:sp>
      <p:sp>
        <p:nvSpPr>
          <p:cNvPr id="13" name="TextBox 12"/>
          <p:cNvSpPr txBox="1"/>
          <p:nvPr/>
        </p:nvSpPr>
        <p:spPr>
          <a:xfrm>
            <a:off x="862625" y="24075903"/>
            <a:ext cx="12210836" cy="1154162"/>
          </a:xfrm>
          <a:prstGeom prst="rect">
            <a:avLst/>
          </a:prstGeom>
          <a:noFill/>
        </p:spPr>
        <p:txBody>
          <a:bodyPr wrap="square" rtlCol="0">
            <a:spAutoFit/>
          </a:bodyPr>
          <a:lstStyle/>
          <a:p>
            <a:r>
              <a:rPr lang="en-US" sz="6900" b="1"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2016-17 Survey Team Profile</a:t>
            </a:r>
            <a:endParaRPr lang="en-US" sz="6900" b="1"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t="28607" b="-28607"/>
          <a:stretch/>
        </p:blipFill>
        <p:spPr>
          <a:xfrm>
            <a:off x="39340212" y="6481105"/>
            <a:ext cx="7880451" cy="14016695"/>
          </a:xfrm>
          <a:prstGeom prst="rect">
            <a:avLst/>
          </a:prstGeom>
        </p:spPr>
      </p:pic>
      <p:sp>
        <p:nvSpPr>
          <p:cNvPr id="23" name="TextBox 22"/>
          <p:cNvSpPr txBox="1"/>
          <p:nvPr/>
        </p:nvSpPr>
        <p:spPr>
          <a:xfrm>
            <a:off x="13951263" y="5479896"/>
            <a:ext cx="13649525" cy="26638061"/>
          </a:xfrm>
          <a:prstGeom prst="rect">
            <a:avLst/>
          </a:prstGeom>
          <a:noFill/>
        </p:spPr>
        <p:txBody>
          <a:bodyPr wrap="square" rtlCol="0">
            <a:spAutoFit/>
          </a:bodyPr>
          <a:lstStyle/>
          <a:p>
            <a:pPr defTabSz="5530961"/>
            <a:r>
              <a:rPr lang="en-US" sz="6900" b="1" dirty="0">
                <a:solidFill>
                  <a:schemeClr val="bg2">
                    <a:lumMod val="25000"/>
                  </a:schemeClr>
                </a:solidFill>
                <a:latin typeface="Lato" panose="020F0502020204030203" pitchFamily="34" charset="0"/>
                <a:cs typeface="Lato" panose="020F0502020204030203" pitchFamily="34" charset="0"/>
                <a:sym typeface="Arial Bold" pitchFamily="34" charset="0"/>
              </a:rPr>
              <a:t>Research Questions</a:t>
            </a:r>
            <a:endParaRPr lang="en-US" sz="6900" b="1" dirty="0">
              <a:solidFill>
                <a:schemeClr val="bg2">
                  <a:lumMod val="25000"/>
                </a:schemeClr>
              </a:solidFill>
              <a:latin typeface="Lato" panose="020F0502020204030203" pitchFamily="34" charset="0"/>
              <a:cs typeface="Lato" panose="020F0502020204030203" pitchFamily="34" charset="0"/>
            </a:endParaRPr>
          </a:p>
          <a:p>
            <a:pPr defTabSz="5530961"/>
            <a:endParaRPr lang="en-US" sz="2800" b="1" dirty="0" smtClean="0">
              <a:latin typeface="Lato" panose="020F0502020204030203" pitchFamily="34" charset="0"/>
              <a:cs typeface="Lato" panose="020F0502020204030203" pitchFamily="34" charset="0"/>
              <a:sym typeface="Arial Bold" pitchFamily="34" charset="0"/>
            </a:endParaRPr>
          </a:p>
          <a:p>
            <a:pPr algn="ctr" defTabSz="5530961"/>
            <a:r>
              <a:rPr lang="en-US" sz="2800" b="1" dirty="0" smtClean="0">
                <a:latin typeface="Lato" panose="020F0502020204030203" pitchFamily="34" charset="0"/>
                <a:cs typeface="Lato" panose="020F0502020204030203" pitchFamily="34" charset="0"/>
                <a:sym typeface="Arial Bold" pitchFamily="34" charset="0"/>
              </a:rPr>
              <a:t>What </a:t>
            </a:r>
            <a:r>
              <a:rPr lang="en-US" sz="2800" b="1" dirty="0">
                <a:latin typeface="Lato" panose="020F0502020204030203" pitchFamily="34" charset="0"/>
                <a:cs typeface="Lato" panose="020F0502020204030203" pitchFamily="34" charset="0"/>
                <a:sym typeface="Arial Bold" pitchFamily="34" charset="0"/>
              </a:rPr>
              <a:t>is the impact of conducting NCI interviews on surveyors?</a:t>
            </a:r>
            <a:endParaRPr lang="en-US" sz="2800" b="1" dirty="0">
              <a:latin typeface="Lato" panose="020F0502020204030203" pitchFamily="34" charset="0"/>
              <a:cs typeface="Lato" panose="020F0502020204030203" pitchFamily="34" charset="0"/>
            </a:endParaRPr>
          </a:p>
          <a:p>
            <a:pPr algn="ctr" defTabSz="5530961"/>
            <a:endParaRPr lang="en-US" sz="2800" b="1" dirty="0" smtClean="0">
              <a:latin typeface="Lato" panose="020F0502020204030203" pitchFamily="34" charset="0"/>
              <a:cs typeface="Lato" panose="020F0502020204030203" pitchFamily="34" charset="0"/>
              <a:sym typeface="Arial Bold" pitchFamily="34" charset="0"/>
            </a:endParaRPr>
          </a:p>
          <a:p>
            <a:pPr algn="ctr" defTabSz="5530961"/>
            <a:r>
              <a:rPr lang="en-US" sz="2800" b="1" dirty="0" smtClean="0">
                <a:latin typeface="Lato" panose="020F0502020204030203" pitchFamily="34" charset="0"/>
                <a:cs typeface="Lato" panose="020F0502020204030203" pitchFamily="34" charset="0"/>
                <a:sym typeface="Arial Bold" pitchFamily="34" charset="0"/>
              </a:rPr>
              <a:t>Does </a:t>
            </a:r>
            <a:r>
              <a:rPr lang="en-US" sz="2800" b="1" dirty="0">
                <a:latin typeface="Lato" panose="020F0502020204030203" pitchFamily="34" charset="0"/>
                <a:cs typeface="Lato" panose="020F0502020204030203" pitchFamily="34" charset="0"/>
                <a:sym typeface="Arial Bold" pitchFamily="34" charset="0"/>
              </a:rPr>
              <a:t>the experience of conducting interviews have an impact on the professional development of emerging professionals</a:t>
            </a:r>
            <a:r>
              <a:rPr lang="en-US" sz="2800" b="1" dirty="0" smtClean="0">
                <a:latin typeface="Lato" panose="020F0502020204030203" pitchFamily="34" charset="0"/>
                <a:cs typeface="Lato" panose="020F0502020204030203" pitchFamily="34" charset="0"/>
                <a:sym typeface="Arial Bold" pitchFamily="34" charset="0"/>
              </a:rPr>
              <a:t>?</a:t>
            </a:r>
            <a:endParaRPr lang="en-US" sz="6900" b="1" dirty="0" smtClean="0">
              <a:solidFill>
                <a:schemeClr val="bg2">
                  <a:lumMod val="25000"/>
                </a:schemeClr>
              </a:solidFill>
              <a:latin typeface="Lato" panose="020F0502020204030203" pitchFamily="34" charset="0"/>
              <a:cs typeface="Lato" panose="020F0502020204030203" pitchFamily="34" charset="0"/>
              <a:sym typeface="Arial Bold" pitchFamily="34" charset="0"/>
            </a:endParaRPr>
          </a:p>
          <a:p>
            <a:pPr defTabSz="5530961"/>
            <a:r>
              <a:rPr lang="en-US" sz="6900" b="1" dirty="0" smtClean="0">
                <a:solidFill>
                  <a:schemeClr val="bg2">
                    <a:lumMod val="25000"/>
                  </a:schemeClr>
                </a:solidFill>
                <a:latin typeface="Lato" panose="020F0502020204030203" pitchFamily="34" charset="0"/>
                <a:cs typeface="Lato" panose="020F0502020204030203" pitchFamily="34" charset="0"/>
                <a:sym typeface="Arial Bold" pitchFamily="34" charset="0"/>
              </a:rPr>
              <a:t>Methods </a:t>
            </a:r>
          </a:p>
          <a:p>
            <a:pPr defTabSz="5530961"/>
            <a:r>
              <a:rPr lang="en-US" sz="2800" dirty="0" smtClean="0">
                <a:latin typeface="Lato" panose="020F0502020204030203" pitchFamily="34" charset="0"/>
                <a:ea typeface="Lato" panose="020F0502020204030203" pitchFamily="34" charset="0"/>
                <a:cs typeface="Lato" panose="020F0502020204030203" pitchFamily="34" charset="0"/>
                <a:sym typeface="Arial Bold" pitchFamily="34" charset="0"/>
              </a:rPr>
              <a:t>Surveyors filled out survey online and participated in an in-person trainee debrief and 1:1 exit interviews. Surveyor Feedback was then reviewed and grouped by theme. Select survey responses and quotes from recorded sessions are presented here. </a:t>
            </a:r>
            <a:endParaRPr lang="en-US" sz="4800" dirty="0" smtClean="0">
              <a:latin typeface="Lato" panose="020F0502020204030203" pitchFamily="34" charset="0"/>
              <a:ea typeface="Lato" panose="020F0502020204030203" pitchFamily="34" charset="0"/>
              <a:cs typeface="Lato" panose="020F0502020204030203" pitchFamily="34" charset="0"/>
              <a:sym typeface="Arial Bold" pitchFamily="34" charset="0"/>
            </a:endParaRPr>
          </a:p>
          <a:p>
            <a:pPr defTabSz="5530961"/>
            <a:endParaRPr lang="en-US" sz="2400" dirty="0">
              <a:latin typeface="Lato" panose="020F0502020204030203" pitchFamily="34" charset="0"/>
              <a:ea typeface="Lato" panose="020F0502020204030203" pitchFamily="34" charset="0"/>
              <a:cs typeface="Lato" panose="020F0502020204030203" pitchFamily="34" charset="0"/>
              <a:sym typeface="Arial Bold" pitchFamily="34" charset="0"/>
            </a:endParaRPr>
          </a:p>
          <a:p>
            <a:pPr algn="ctr" defTabSz="5530961"/>
            <a:r>
              <a:rPr lang="en-US" sz="4800" dirty="0" smtClean="0">
                <a:solidFill>
                  <a:schemeClr val="bg2">
                    <a:lumMod val="10000"/>
                  </a:schemeClr>
                </a:solidFill>
                <a:latin typeface="Lato" panose="020F0502020204030203" pitchFamily="34" charset="0"/>
                <a:ea typeface="Lato" panose="020F0502020204030203" pitchFamily="34" charset="0"/>
                <a:cs typeface="Lato" panose="020F0502020204030203" pitchFamily="34" charset="0"/>
                <a:sym typeface="Arial Bold" pitchFamily="34" charset="0"/>
              </a:rPr>
              <a:t>Surveyor Debrief Themes</a:t>
            </a:r>
            <a:endParaRPr lang="en-US" sz="2800" b="1" dirty="0" smtClean="0">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800" b="1" dirty="0" smtClean="0">
                <a:latin typeface="Lato" panose="020F0502020204030203" pitchFamily="34" charset="0"/>
                <a:ea typeface="Lato" panose="020F0502020204030203" pitchFamily="34" charset="0"/>
                <a:cs typeface="Lato" panose="020F0502020204030203" pitchFamily="34" charset="0"/>
              </a:rPr>
              <a:t>Gaining </a:t>
            </a:r>
            <a:r>
              <a:rPr lang="en-US" sz="2800" b="1" dirty="0">
                <a:latin typeface="Lato" panose="020F0502020204030203" pitchFamily="34" charset="0"/>
                <a:ea typeface="Lato" panose="020F0502020204030203" pitchFamily="34" charset="0"/>
                <a:cs typeface="Lato" panose="020F0502020204030203" pitchFamily="34" charset="0"/>
              </a:rPr>
              <a:t>Knowledge, Skill Building &amp; </a:t>
            </a:r>
            <a:r>
              <a:rPr lang="en-US" sz="2800" b="1" dirty="0" smtClean="0">
                <a:latin typeface="Lato" panose="020F0502020204030203" pitchFamily="34" charset="0"/>
                <a:ea typeface="Lato" panose="020F0502020204030203" pitchFamily="34" charset="0"/>
                <a:cs typeface="Lato" panose="020F0502020204030203" pitchFamily="34" charset="0"/>
              </a:rPr>
              <a:t>Application</a:t>
            </a:r>
            <a:endParaRPr lang="en-US" sz="2800" dirty="0">
              <a:latin typeface="Lato" panose="020F0502020204030203" pitchFamily="34" charset="0"/>
              <a:ea typeface="Lato" panose="020F0502020204030203" pitchFamily="34" charset="0"/>
              <a:cs typeface="Lato" panose="020F0502020204030203" pitchFamily="34" charset="0"/>
            </a:endParaRPr>
          </a:p>
          <a:p>
            <a:pPr algn="ctr">
              <a:spcBef>
                <a:spcPts val="3000"/>
              </a:spcBef>
              <a:spcAft>
                <a:spcPts val="0"/>
              </a:spcAft>
            </a:pPr>
            <a:r>
              <a:rPr lang="en-US" sz="2800" dirty="0">
                <a:latin typeface="Lato" panose="020F0502020204030203" pitchFamily="34" charset="0"/>
                <a:ea typeface="Lato" panose="020F0502020204030203" pitchFamily="34" charset="0"/>
                <a:cs typeface="Lato" panose="020F0502020204030203" pitchFamily="34" charset="0"/>
              </a:rPr>
              <a:t> </a:t>
            </a:r>
            <a:r>
              <a:rPr lang="en-US" sz="2800" dirty="0" smtClean="0">
                <a:latin typeface="Lato" panose="020F0502020204030203" pitchFamily="34" charset="0"/>
                <a:ea typeface="Lato" panose="020F0502020204030203" pitchFamily="34" charset="0"/>
                <a:cs typeface="Lato" panose="020F0502020204030203" pitchFamily="34" charset="0"/>
              </a:rPr>
              <a:t> </a:t>
            </a:r>
            <a:r>
              <a:rPr lang="en-US" sz="2800" i="1" dirty="0">
                <a:latin typeface="Lato" panose="020F0502020204030203" pitchFamily="34" charset="0"/>
                <a:ea typeface="Lato" panose="020F0502020204030203" pitchFamily="34" charset="0"/>
                <a:cs typeface="Lato" panose="020F0502020204030203" pitchFamily="34" charset="0"/>
              </a:rPr>
              <a:t>“This project has helped me personally learn the difficulties individuals with disability face (not enough resources, insurance coverage difficulties, isolation, potential for abuse). It will help me as a nurse and future family nurse practitioner in understanding how to work with and communicate with individuals and families with disabilities”  </a:t>
            </a:r>
            <a:endParaRPr lang="en-US" sz="2800" i="1" dirty="0" smtClean="0">
              <a:latin typeface="Lato" panose="020F0502020204030203" pitchFamily="34" charset="0"/>
              <a:ea typeface="Lato" panose="020F0502020204030203" pitchFamily="34" charset="0"/>
              <a:cs typeface="Lato" panose="020F0502020204030203" pitchFamily="34" charset="0"/>
            </a:endParaRPr>
          </a:p>
          <a:p>
            <a:pPr algn="ctr">
              <a:spcBef>
                <a:spcPts val="3000"/>
              </a:spcBef>
              <a:spcAft>
                <a:spcPts val="0"/>
              </a:spcAft>
            </a:pPr>
            <a:r>
              <a:rPr lang="en-US" sz="2800" i="1" dirty="0" smtClean="0">
                <a:latin typeface="Lato" panose="020F0502020204030203" pitchFamily="34" charset="0"/>
                <a:ea typeface="Lato" panose="020F0502020204030203" pitchFamily="34" charset="0"/>
                <a:cs typeface="Lato" panose="020F0502020204030203" pitchFamily="34" charset="0"/>
              </a:rPr>
              <a:t>“The </a:t>
            </a:r>
            <a:r>
              <a:rPr lang="en-US" sz="2800" i="1" dirty="0">
                <a:latin typeface="Lato" panose="020F0502020204030203" pitchFamily="34" charset="0"/>
                <a:ea typeface="Lato" panose="020F0502020204030203" pitchFamily="34" charset="0"/>
                <a:cs typeface="Lato" panose="020F0502020204030203" pitchFamily="34" charset="0"/>
              </a:rPr>
              <a:t>most important thing I learned about via the NCI project was how important the supports that individuals with disabilities receive. I also learned how any disruption to these services can affect their lives in a deeply negative way</a:t>
            </a:r>
            <a:r>
              <a:rPr lang="en-US" sz="2800" i="1" dirty="0" smtClean="0">
                <a:latin typeface="Lato" panose="020F0502020204030203" pitchFamily="34" charset="0"/>
                <a:ea typeface="Lato" panose="020F0502020204030203" pitchFamily="34" charset="0"/>
                <a:cs typeface="Lato" panose="020F0502020204030203" pitchFamily="34" charset="0"/>
              </a:rPr>
              <a:t>.”</a:t>
            </a:r>
          </a:p>
          <a:p>
            <a:pPr algn="ctr">
              <a:spcBef>
                <a:spcPts val="3000"/>
              </a:spcBef>
              <a:spcAft>
                <a:spcPts val="0"/>
              </a:spcAft>
            </a:pPr>
            <a:r>
              <a:rPr lang="en-US" sz="2800" i="1" dirty="0" smtClean="0">
                <a:latin typeface="Lato" panose="020F0502020204030203" pitchFamily="34" charset="0"/>
                <a:ea typeface="Lato" panose="020F0502020204030203" pitchFamily="34" charset="0"/>
                <a:cs typeface="Lato" panose="020F0502020204030203" pitchFamily="34" charset="0"/>
              </a:rPr>
              <a:t>“I </a:t>
            </a:r>
            <a:r>
              <a:rPr lang="en-US" sz="2800" i="1" dirty="0">
                <a:latin typeface="Lato" panose="020F0502020204030203" pitchFamily="34" charset="0"/>
                <a:ea typeface="Lato" panose="020F0502020204030203" pitchFamily="34" charset="0"/>
                <a:cs typeface="Lato" panose="020F0502020204030203" pitchFamily="34" charset="0"/>
              </a:rPr>
              <a:t>learned that Individuals with developmental disabilities can easily become isolated without access to the right resources</a:t>
            </a:r>
            <a:r>
              <a:rPr lang="en-US" sz="2800" i="1" dirty="0" smtClean="0">
                <a:latin typeface="Lato" panose="020F0502020204030203" pitchFamily="34" charset="0"/>
                <a:ea typeface="Lato" panose="020F0502020204030203" pitchFamily="34" charset="0"/>
                <a:cs typeface="Lato" panose="020F0502020204030203" pitchFamily="34" charset="0"/>
              </a:rPr>
              <a:t>.”</a:t>
            </a:r>
          </a:p>
          <a:p>
            <a:pPr algn="ctr">
              <a:spcBef>
                <a:spcPts val="3000"/>
              </a:spcBef>
              <a:spcAft>
                <a:spcPts val="0"/>
              </a:spcAft>
            </a:pPr>
            <a:r>
              <a:rPr lang="en-US" sz="2800" i="1" dirty="0" smtClean="0">
                <a:latin typeface="Lato" panose="020F0502020204030203" pitchFamily="34" charset="0"/>
                <a:ea typeface="Lato" panose="020F0502020204030203" pitchFamily="34" charset="0"/>
                <a:cs typeface="Lato" panose="020F0502020204030203" pitchFamily="34" charset="0"/>
              </a:rPr>
              <a:t> </a:t>
            </a:r>
            <a:r>
              <a:rPr lang="en-US" sz="2800" i="1" dirty="0">
                <a:latin typeface="Lato" panose="020F0502020204030203" pitchFamily="34" charset="0"/>
                <a:ea typeface="Lato" panose="020F0502020204030203" pitchFamily="34" charset="0"/>
                <a:cs typeface="Lato" panose="020F0502020204030203" pitchFamily="34" charset="0"/>
              </a:rPr>
              <a:t>“The most important thing I learned was how crucial Medicaid is to individuals with disabilities and their families</a:t>
            </a:r>
            <a:r>
              <a:rPr lang="en-US" sz="2800" i="1" dirty="0" smtClean="0">
                <a:latin typeface="Lato" panose="020F0502020204030203" pitchFamily="34" charset="0"/>
                <a:ea typeface="Lato" panose="020F0502020204030203" pitchFamily="34" charset="0"/>
                <a:cs typeface="Lato" panose="020F0502020204030203" pitchFamily="34" charset="0"/>
              </a:rPr>
              <a:t>.”</a:t>
            </a:r>
            <a:endParaRPr lang="en-US" sz="2800" dirty="0">
              <a:latin typeface="Lato" panose="020F0502020204030203" pitchFamily="34" charset="0"/>
              <a:ea typeface="Lato" panose="020F0502020204030203" pitchFamily="34" charset="0"/>
              <a:cs typeface="Lato" panose="020F0502020204030203" pitchFamily="34" charset="0"/>
            </a:endParaRPr>
          </a:p>
          <a:p>
            <a:pPr>
              <a:spcBef>
                <a:spcPts val="3000"/>
              </a:spcBef>
            </a:pPr>
            <a:r>
              <a:rPr lang="en-US" sz="2800" dirty="0">
                <a:latin typeface="Lato" panose="020F0502020204030203" pitchFamily="34" charset="0"/>
                <a:ea typeface="Lato" panose="020F0502020204030203" pitchFamily="34" charset="0"/>
                <a:cs typeface="Lato" panose="020F0502020204030203" pitchFamily="34" charset="0"/>
              </a:rPr>
              <a:t> </a:t>
            </a:r>
            <a:r>
              <a:rPr lang="en-US" sz="2800" b="1" dirty="0" smtClean="0">
                <a:latin typeface="Lato" panose="020F0502020204030203" pitchFamily="34" charset="0"/>
                <a:ea typeface="Lato" panose="020F0502020204030203" pitchFamily="34" charset="0"/>
                <a:cs typeface="Lato" panose="020F0502020204030203" pitchFamily="34" charset="0"/>
              </a:rPr>
              <a:t>Inclusion </a:t>
            </a:r>
            <a:r>
              <a:rPr lang="en-US" sz="2800" b="1" dirty="0">
                <a:latin typeface="Lato" panose="020F0502020204030203" pitchFamily="34" charset="0"/>
                <a:ea typeface="Lato" panose="020F0502020204030203" pitchFamily="34" charset="0"/>
                <a:cs typeface="Lato" panose="020F0502020204030203" pitchFamily="34" charset="0"/>
              </a:rPr>
              <a:t>of DD community needs in future work </a:t>
            </a:r>
            <a:endParaRPr lang="en-US" sz="2800" dirty="0">
              <a:latin typeface="Lato" panose="020F0502020204030203" pitchFamily="34" charset="0"/>
              <a:ea typeface="Lato" panose="020F0502020204030203" pitchFamily="34" charset="0"/>
              <a:cs typeface="Lato" panose="020F0502020204030203" pitchFamily="34" charset="0"/>
            </a:endParaRPr>
          </a:p>
          <a:p>
            <a:pPr algn="ctr">
              <a:spcBef>
                <a:spcPts val="3000"/>
              </a:spcBef>
            </a:pPr>
            <a:r>
              <a:rPr lang="en-US" sz="2800" i="1" dirty="0">
                <a:latin typeface="Lato" panose="020F0502020204030203" pitchFamily="34" charset="0"/>
                <a:ea typeface="Lato" panose="020F0502020204030203" pitchFamily="34" charset="0"/>
                <a:cs typeface="Lato" panose="020F0502020204030203" pitchFamily="34" charset="0"/>
              </a:rPr>
              <a:t> </a:t>
            </a:r>
            <a:r>
              <a:rPr lang="en-US" sz="2800" i="1" dirty="0" smtClean="0">
                <a:latin typeface="Lato" panose="020F0502020204030203" pitchFamily="34" charset="0"/>
                <a:ea typeface="Lato" panose="020F0502020204030203" pitchFamily="34" charset="0"/>
                <a:cs typeface="Lato" panose="020F0502020204030203" pitchFamily="34" charset="0"/>
              </a:rPr>
              <a:t>”I </a:t>
            </a:r>
            <a:r>
              <a:rPr lang="en-US" sz="2800" i="1" dirty="0">
                <a:latin typeface="Lato" panose="020F0502020204030203" pitchFamily="34" charset="0"/>
                <a:ea typeface="Lato" panose="020F0502020204030203" pitchFamily="34" charset="0"/>
                <a:cs typeface="Lato" panose="020F0502020204030203" pitchFamily="34" charset="0"/>
              </a:rPr>
              <a:t>gained experience with a population I had little knowledge of prior to the project. As a social worker and public health professional, it is important for me to have an understanding of the unique needs of the disability community</a:t>
            </a:r>
            <a:r>
              <a:rPr lang="en-US" sz="2800" i="1" dirty="0" smtClean="0">
                <a:latin typeface="Lato" panose="020F0502020204030203" pitchFamily="34" charset="0"/>
                <a:ea typeface="Lato" panose="020F0502020204030203" pitchFamily="34" charset="0"/>
                <a:cs typeface="Lato" panose="020F0502020204030203" pitchFamily="34" charset="0"/>
              </a:rPr>
              <a:t>.”</a:t>
            </a:r>
            <a:endParaRPr lang="en-US" sz="2800" i="1" dirty="0">
              <a:latin typeface="Lato" panose="020F0502020204030203" pitchFamily="34" charset="0"/>
              <a:ea typeface="Lato" panose="020F0502020204030203" pitchFamily="34" charset="0"/>
              <a:cs typeface="Lato" panose="020F0502020204030203" pitchFamily="34" charset="0"/>
            </a:endParaRPr>
          </a:p>
          <a:p>
            <a:pPr algn="ctr">
              <a:spcBef>
                <a:spcPts val="3000"/>
              </a:spcBef>
            </a:pPr>
            <a:r>
              <a:rPr lang="en-US" sz="2800" i="1" dirty="0">
                <a:latin typeface="Lato" panose="020F0502020204030203" pitchFamily="34" charset="0"/>
                <a:ea typeface="Lato" panose="020F0502020204030203" pitchFamily="34" charset="0"/>
                <a:cs typeface="Lato" panose="020F0502020204030203" pitchFamily="34" charset="0"/>
              </a:rPr>
              <a:t> </a:t>
            </a:r>
            <a:r>
              <a:rPr lang="en-US" sz="2800" i="1" dirty="0" smtClean="0">
                <a:latin typeface="Lato" panose="020F0502020204030203" pitchFamily="34" charset="0"/>
                <a:ea typeface="Lato" panose="020F0502020204030203" pitchFamily="34" charset="0"/>
                <a:cs typeface="Lato" panose="020F0502020204030203" pitchFamily="34" charset="0"/>
              </a:rPr>
              <a:t> </a:t>
            </a:r>
            <a:r>
              <a:rPr lang="en-US" sz="2800" i="1" dirty="0">
                <a:latin typeface="Lato" panose="020F0502020204030203" pitchFamily="34" charset="0"/>
                <a:ea typeface="Lato" panose="020F0502020204030203" pitchFamily="34" charset="0"/>
                <a:cs typeface="Lato" panose="020F0502020204030203" pitchFamily="34" charset="0"/>
              </a:rPr>
              <a:t>“I will be more likely to consider the impact of any policy/practice on the disability community.”</a:t>
            </a:r>
          </a:p>
          <a:p>
            <a:pPr algn="ctr">
              <a:spcBef>
                <a:spcPts val="3000"/>
              </a:spcBef>
            </a:pPr>
            <a:r>
              <a:rPr lang="en-US" sz="2800" i="1" dirty="0">
                <a:latin typeface="Lato" panose="020F0502020204030203" pitchFamily="34" charset="0"/>
                <a:ea typeface="Lato" panose="020F0502020204030203" pitchFamily="34" charset="0"/>
                <a:cs typeface="Lato" panose="020F0502020204030203" pitchFamily="34" charset="0"/>
              </a:rPr>
              <a:t> </a:t>
            </a:r>
            <a:r>
              <a:rPr lang="en-US" sz="2800" i="1" dirty="0" smtClean="0">
                <a:latin typeface="Lato" panose="020F0502020204030203" pitchFamily="34" charset="0"/>
                <a:ea typeface="Lato" panose="020F0502020204030203" pitchFamily="34" charset="0"/>
                <a:cs typeface="Lato" panose="020F0502020204030203" pitchFamily="34" charset="0"/>
              </a:rPr>
              <a:t> </a:t>
            </a:r>
            <a:r>
              <a:rPr lang="en-US" sz="2800" i="1" dirty="0">
                <a:latin typeface="Lato" panose="020F0502020204030203" pitchFamily="34" charset="0"/>
                <a:ea typeface="Lato" panose="020F0502020204030203" pitchFamily="34" charset="0"/>
                <a:cs typeface="Lato" panose="020F0502020204030203" pitchFamily="34" charset="0"/>
              </a:rPr>
              <a:t>“I hope to have a long career in DD services and assume that the NCI experience will provide an early foundation.”</a:t>
            </a:r>
          </a:p>
          <a:p>
            <a:pPr algn="ctr">
              <a:spcBef>
                <a:spcPts val="3000"/>
              </a:spcBef>
            </a:pPr>
            <a:r>
              <a:rPr lang="en-US" sz="2800" i="1" dirty="0">
                <a:latin typeface="Lato" panose="020F0502020204030203" pitchFamily="34" charset="0"/>
                <a:ea typeface="Lato" panose="020F0502020204030203" pitchFamily="34" charset="0"/>
                <a:cs typeface="Lato" panose="020F0502020204030203" pitchFamily="34" charset="0"/>
              </a:rPr>
              <a:t> </a:t>
            </a:r>
            <a:r>
              <a:rPr lang="en-US" sz="2800" i="1" dirty="0" smtClean="0">
                <a:latin typeface="Lato" panose="020F0502020204030203" pitchFamily="34" charset="0"/>
                <a:ea typeface="Lato" panose="020F0502020204030203" pitchFamily="34" charset="0"/>
                <a:cs typeface="Lato" panose="020F0502020204030203" pitchFamily="34" charset="0"/>
              </a:rPr>
              <a:t>“NCI </a:t>
            </a:r>
            <a:r>
              <a:rPr lang="en-US" sz="2800" i="1" dirty="0">
                <a:latin typeface="Lato" panose="020F0502020204030203" pitchFamily="34" charset="0"/>
                <a:ea typeface="Lato" panose="020F0502020204030203" pitchFamily="34" charset="0"/>
                <a:cs typeface="Lato" panose="020F0502020204030203" pitchFamily="34" charset="0"/>
              </a:rPr>
              <a:t>has exposed me to the barriers that limit housing opportunities for people with developmental disabilities. I'd like to work with DD population and their access to safe affordable housing</a:t>
            </a:r>
            <a:r>
              <a:rPr lang="en-US" sz="2800" i="1" dirty="0" smtClean="0">
                <a:latin typeface="Lato" panose="020F0502020204030203" pitchFamily="34" charset="0"/>
                <a:ea typeface="Lato" panose="020F0502020204030203" pitchFamily="34" charset="0"/>
                <a:cs typeface="Lato" panose="020F0502020204030203" pitchFamily="34" charset="0"/>
              </a:rPr>
              <a:t>.”</a:t>
            </a:r>
            <a:endParaRPr lang="en-US" sz="2800" dirty="0" smtClean="0">
              <a:latin typeface="Lato" panose="020F0502020204030203" pitchFamily="34" charset="0"/>
              <a:ea typeface="Lato" panose="020F0502020204030203" pitchFamily="34" charset="0"/>
              <a:cs typeface="Lato" panose="020F0502020204030203" pitchFamily="34" charset="0"/>
            </a:endParaRPr>
          </a:p>
          <a:p>
            <a:pPr>
              <a:spcBef>
                <a:spcPts val="3000"/>
              </a:spcBef>
            </a:pPr>
            <a:r>
              <a:rPr lang="en-US" sz="2800" b="1" dirty="0" smtClean="0">
                <a:latin typeface="Lato" panose="020F0502020204030203" pitchFamily="34" charset="0"/>
                <a:ea typeface="Lato" panose="020F0502020204030203" pitchFamily="34" charset="0"/>
                <a:cs typeface="Lato" panose="020F0502020204030203" pitchFamily="34" charset="0"/>
              </a:rPr>
              <a:t>Consumer </a:t>
            </a:r>
            <a:r>
              <a:rPr lang="en-US" sz="2800" b="1" dirty="0">
                <a:latin typeface="Lato" panose="020F0502020204030203" pitchFamily="34" charset="0"/>
                <a:ea typeface="Lato" panose="020F0502020204030203" pitchFamily="34" charset="0"/>
                <a:cs typeface="Lato" panose="020F0502020204030203" pitchFamily="34" charset="0"/>
              </a:rPr>
              <a:t>Voice &amp; Advocacy</a:t>
            </a:r>
          </a:p>
          <a:p>
            <a:pPr algn="ctr">
              <a:spcBef>
                <a:spcPts val="3000"/>
              </a:spcBef>
            </a:pPr>
            <a:r>
              <a:rPr lang="en-US" sz="2800" i="1" dirty="0" smtClean="0">
                <a:latin typeface="Lato" panose="020F0502020204030203" pitchFamily="34" charset="0"/>
                <a:ea typeface="Lato" panose="020F0502020204030203" pitchFamily="34" charset="0"/>
                <a:cs typeface="Lato" panose="020F0502020204030203" pitchFamily="34" charset="0"/>
              </a:rPr>
              <a:t>“</a:t>
            </a:r>
            <a:r>
              <a:rPr lang="en-US" sz="2800" i="1" dirty="0">
                <a:latin typeface="Lato" panose="020F0502020204030203" pitchFamily="34" charset="0"/>
                <a:ea typeface="Lato" panose="020F0502020204030203" pitchFamily="34" charset="0"/>
                <a:cs typeface="Lato" panose="020F0502020204030203" pitchFamily="34" charset="0"/>
              </a:rPr>
              <a:t>I learned that giving people a voice gives them power and control over their lives when they may not otherwise have had the opportunity to express their feelings and concerns.”</a:t>
            </a:r>
          </a:p>
          <a:p>
            <a:pPr algn="ctr">
              <a:spcBef>
                <a:spcPts val="3000"/>
              </a:spcBef>
            </a:pPr>
            <a:r>
              <a:rPr lang="en-US" sz="2800" i="1" dirty="0" smtClean="0">
                <a:latin typeface="Lato" panose="020F0502020204030203" pitchFamily="34" charset="0"/>
                <a:ea typeface="Lato" panose="020F0502020204030203" pitchFamily="34" charset="0"/>
                <a:cs typeface="Lato" panose="020F0502020204030203" pitchFamily="34" charset="0"/>
              </a:rPr>
              <a:t>“NCI </a:t>
            </a:r>
            <a:r>
              <a:rPr lang="en-US" sz="2800" i="1" dirty="0">
                <a:latin typeface="Lato" panose="020F0502020204030203" pitchFamily="34" charset="0"/>
                <a:ea typeface="Lato" panose="020F0502020204030203" pitchFamily="34" charset="0"/>
                <a:cs typeface="Lato" panose="020F0502020204030203" pitchFamily="34" charset="0"/>
              </a:rPr>
              <a:t>helped me to understand the importance of research and evaluation, and made me feel more comfortable with engaging in research projects. It also impressed the importance of centering consumer voice and feedback in all of my future work.”</a:t>
            </a:r>
          </a:p>
          <a:p>
            <a:pPr algn="ctr">
              <a:spcBef>
                <a:spcPts val="3000"/>
              </a:spcBef>
            </a:pPr>
            <a:r>
              <a:rPr lang="en-US" sz="2800" i="1" dirty="0" smtClean="0">
                <a:latin typeface="Lato" panose="020F0502020204030203" pitchFamily="34" charset="0"/>
                <a:ea typeface="Lato" panose="020F0502020204030203" pitchFamily="34" charset="0"/>
                <a:cs typeface="Lato" panose="020F0502020204030203" pitchFamily="34" charset="0"/>
              </a:rPr>
              <a:t>“The </a:t>
            </a:r>
            <a:r>
              <a:rPr lang="en-US" sz="2800" i="1" dirty="0">
                <a:latin typeface="Lato" panose="020F0502020204030203" pitchFamily="34" charset="0"/>
                <a:ea typeface="Lato" panose="020F0502020204030203" pitchFamily="34" charset="0"/>
                <a:cs typeface="Lato" panose="020F0502020204030203" pitchFamily="34" charset="0"/>
              </a:rPr>
              <a:t>NCI project highlighted the importance of paying special attention to the needs of individuals with disabilities when doing any work, and making adjustments to that work to make it accessible for everyone</a:t>
            </a:r>
            <a:r>
              <a:rPr lang="en-US" sz="2800" i="1" dirty="0" smtClean="0">
                <a:latin typeface="Lato" panose="020F0502020204030203" pitchFamily="34" charset="0"/>
                <a:ea typeface="Lato" panose="020F0502020204030203" pitchFamily="34" charset="0"/>
                <a:cs typeface="Lato" panose="020F0502020204030203" pitchFamily="34" charset="0"/>
              </a:rPr>
              <a:t>.”</a:t>
            </a:r>
          </a:p>
          <a:p>
            <a:pPr defTabSz="5530961"/>
            <a:endParaRPr lang="en-US" sz="2800" dirty="0">
              <a:latin typeface="Lato" panose="020F0502020204030203" pitchFamily="34" charset="0"/>
              <a:cs typeface="Lato" panose="020F0502020204030203" pitchFamily="34" charset="0"/>
              <a:sym typeface="Arial Bold" pitchFamily="34" charset="0"/>
            </a:endParaRPr>
          </a:p>
          <a:p>
            <a:endParaRPr lang="en-US" sz="2800" dirty="0"/>
          </a:p>
        </p:txBody>
      </p:sp>
      <p:sp>
        <p:nvSpPr>
          <p:cNvPr id="24" name="TextBox 23"/>
          <p:cNvSpPr txBox="1"/>
          <p:nvPr/>
        </p:nvSpPr>
        <p:spPr>
          <a:xfrm>
            <a:off x="28007715" y="5817287"/>
            <a:ext cx="11810009" cy="923330"/>
          </a:xfrm>
          <a:prstGeom prst="rect">
            <a:avLst/>
          </a:prstGeom>
          <a:noFill/>
        </p:spPr>
        <p:txBody>
          <a:bodyPr wrap="square" rtlCol="0">
            <a:spAutoFit/>
          </a:bodyPr>
          <a:lstStyle/>
          <a:p>
            <a:r>
              <a:rPr lang="en-US" sz="4800"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Research Assistant Survey Responses</a:t>
            </a:r>
            <a:r>
              <a:rPr lang="en-US" sz="5400"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 </a:t>
            </a:r>
            <a:endParaRPr lang="en-US" sz="54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42" name="Group 41"/>
          <p:cNvGrpSpPr>
            <a:grpSpLocks noChangeAspect="1"/>
          </p:cNvGrpSpPr>
          <p:nvPr/>
        </p:nvGrpSpPr>
        <p:grpSpPr>
          <a:xfrm>
            <a:off x="29641800" y="6881932"/>
            <a:ext cx="8527816" cy="25310962"/>
            <a:chOff x="28244075" y="8050302"/>
            <a:chExt cx="4572638" cy="13571807"/>
          </a:xfrm>
        </p:grpSpPr>
        <p:pic>
          <p:nvPicPr>
            <p:cNvPr id="26" name="Picture 25"/>
            <p:cNvPicPr>
              <a:picLocks noChangeAspect="1"/>
            </p:cNvPicPr>
            <p:nvPr/>
          </p:nvPicPr>
          <p:blipFill>
            <a:blip r:embed="rId10"/>
            <a:stretch>
              <a:fillRect/>
            </a:stretch>
          </p:blipFill>
          <p:spPr>
            <a:xfrm>
              <a:off x="28244075" y="8050302"/>
              <a:ext cx="4572638" cy="2572109"/>
            </a:xfrm>
            <a:prstGeom prst="rect">
              <a:avLst/>
            </a:prstGeom>
          </p:spPr>
        </p:pic>
        <p:pic>
          <p:nvPicPr>
            <p:cNvPr id="27" name="Picture 26"/>
            <p:cNvPicPr>
              <a:picLocks noChangeAspect="1"/>
            </p:cNvPicPr>
            <p:nvPr/>
          </p:nvPicPr>
          <p:blipFill>
            <a:blip r:embed="rId11"/>
            <a:stretch>
              <a:fillRect/>
            </a:stretch>
          </p:blipFill>
          <p:spPr>
            <a:xfrm>
              <a:off x="28244075" y="10800227"/>
              <a:ext cx="4572638" cy="2572109"/>
            </a:xfrm>
            <a:prstGeom prst="rect">
              <a:avLst/>
            </a:prstGeom>
          </p:spPr>
        </p:pic>
        <p:pic>
          <p:nvPicPr>
            <p:cNvPr id="28" name="Picture 27"/>
            <p:cNvPicPr>
              <a:picLocks noChangeAspect="1"/>
            </p:cNvPicPr>
            <p:nvPr/>
          </p:nvPicPr>
          <p:blipFill>
            <a:blip r:embed="rId12"/>
            <a:stretch>
              <a:fillRect/>
            </a:stretch>
          </p:blipFill>
          <p:spPr>
            <a:xfrm>
              <a:off x="28244075" y="13550152"/>
              <a:ext cx="4572638" cy="2572109"/>
            </a:xfrm>
            <a:prstGeom prst="rect">
              <a:avLst/>
            </a:prstGeom>
          </p:spPr>
        </p:pic>
        <p:pic>
          <p:nvPicPr>
            <p:cNvPr id="29" name="Picture 28"/>
            <p:cNvPicPr>
              <a:picLocks noChangeAspect="1"/>
            </p:cNvPicPr>
            <p:nvPr/>
          </p:nvPicPr>
          <p:blipFill>
            <a:blip r:embed="rId13"/>
            <a:stretch>
              <a:fillRect/>
            </a:stretch>
          </p:blipFill>
          <p:spPr>
            <a:xfrm>
              <a:off x="28244075" y="16300077"/>
              <a:ext cx="4572638" cy="2572109"/>
            </a:xfrm>
            <a:prstGeom prst="rect">
              <a:avLst/>
            </a:prstGeom>
          </p:spPr>
        </p:pic>
        <p:pic>
          <p:nvPicPr>
            <p:cNvPr id="30" name="Picture 29"/>
            <p:cNvPicPr>
              <a:picLocks noChangeAspect="1"/>
            </p:cNvPicPr>
            <p:nvPr/>
          </p:nvPicPr>
          <p:blipFill>
            <a:blip r:embed="rId14"/>
            <a:stretch>
              <a:fillRect/>
            </a:stretch>
          </p:blipFill>
          <p:spPr>
            <a:xfrm>
              <a:off x="28244075" y="19050000"/>
              <a:ext cx="4572638" cy="2572109"/>
            </a:xfrm>
            <a:prstGeom prst="rect">
              <a:avLst/>
            </a:prstGeom>
          </p:spPr>
        </p:pic>
      </p:grpSp>
    </p:spTree>
    <p:custDataLst>
      <p:tags r:id="rId1"/>
    </p:custData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SLIDE_THUMBNAIL_REFRESH"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00CC99"/>
          </a:solidFill>
          <a:prstDash val="solid"/>
          <a:bevel/>
        </a:ln>
        <a:effectLst/>
      </a:spPr>
      <a:bodyPr rot="0" spcFirstLastPara="1" vertOverflow="overflow" horzOverflow="overflow" vert="horz" wrap="square" lIns="25400" tIns="25400" rIns="25400" bIns="2540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CC99"/>
          </a:solidFill>
          <a:prstDash val="solid"/>
          <a:bevel/>
        </a:ln>
        <a:effectLst>
          <a:outerShdw blurRad="127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25400" tIns="25400" rIns="25400" bIns="2540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6107</TotalTime>
  <Words>468</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ＭＳ Ｐゴシック</vt:lpstr>
      <vt:lpstr>Arial</vt:lpstr>
      <vt:lpstr>Arial Bold</vt:lpstr>
      <vt:lpstr>Avenir Roman</vt:lpstr>
      <vt:lpstr>Calibri</vt:lpstr>
      <vt:lpstr>Georgia</vt:lpstr>
      <vt:lpstr>Lato</vt:lpstr>
      <vt:lpstr>Times New Roman</vt:lpstr>
      <vt:lpstr>Times New Roman Bold</vt:lpstr>
      <vt:lpstr>Trebuchet MS</vt:lpstr>
      <vt:lpstr>Slipstream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Senkbeil</dc:creator>
  <cp:lastModifiedBy>Alice Miller</cp:lastModifiedBy>
  <cp:revision>114</cp:revision>
  <cp:lastPrinted>2017-10-24T21:33:49Z</cp:lastPrinted>
  <dcterms:modified xsi:type="dcterms:W3CDTF">2017-10-25T16:13:23Z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681C6049-785D-4B06-8AA7-7D4D45731440</vt:lpwstr>
  </property>
  <property fmtid="{D5CDD505-2E9C-101B-9397-08002B2CF9AE}" pid="3" name="ArticulatePath">
    <vt:lpwstr>AUCD Listening Sessions Poster (002)</vt:lpwstr>
  </property>
</Properties>
</file>